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323" r:id="rId3"/>
    <p:sldId id="310" r:id="rId4"/>
    <p:sldId id="283" r:id="rId5"/>
    <p:sldId id="305" r:id="rId6"/>
    <p:sldId id="311" r:id="rId7"/>
    <p:sldId id="316" r:id="rId8"/>
    <p:sldId id="317" r:id="rId9"/>
    <p:sldId id="318" r:id="rId10"/>
    <p:sldId id="315" r:id="rId11"/>
    <p:sldId id="32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85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455620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hr-HR"/>
              <a:t>Kliknite da biste uredili stil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7FA3-56A2-469E-AABA-F7877EF23E37}" type="datetimeFigureOut">
              <a:rPr lang="hr-HR" smtClean="0"/>
              <a:t>11.2.2022.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FD9A-18C1-4418-880E-57607EE5EA60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094140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7FA3-56A2-469E-AABA-F7877EF23E37}" type="datetimeFigureOut">
              <a:rPr lang="hr-HR" smtClean="0"/>
              <a:t>11.2.2022.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FD9A-18C1-4418-880E-57607EE5EA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4789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4778"/>
            <a:ext cx="2628900" cy="5757421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4778"/>
            <a:ext cx="7734300" cy="5757422"/>
          </a:xfrm>
        </p:spPr>
        <p:txBody>
          <a:bodyPr vert="eaVert" lIns="45720" tIns="0" rIns="45720" bIns="0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7FA3-56A2-469E-AABA-F7877EF23E37}" type="datetimeFigureOut">
              <a:rPr lang="hr-HR" smtClean="0"/>
              <a:t>11.2.2022.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FD9A-18C1-4418-880E-57607EE5EA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729581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>
              <a:defRPr/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7FA3-56A2-469E-AABA-F7877EF23E37}" type="datetimeFigureOut">
              <a:rPr lang="hr-HR" smtClean="0"/>
              <a:t>11.2.2022.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FD9A-18C1-4418-880E-57607EE5EA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0856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85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453128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7FA3-56A2-469E-AABA-F7877EF23E37}" type="datetimeFigureOut">
              <a:rPr lang="hr-HR" smtClean="0"/>
              <a:t>11.2.2022.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FD9A-18C1-4418-880E-57607EE5EA60}" type="slidenum">
              <a:rPr lang="hr-HR" smtClean="0"/>
              <a:t>‹#›</a:t>
            </a:fld>
            <a:endParaRPr lang="hr-HR"/>
          </a:p>
        </p:txBody>
      </p:sp>
      <p:cxnSp>
        <p:nvCxnSpPr>
          <p:cNvPr id="9" name="Straight Connector 8"/>
          <p:cNvCxnSpPr/>
          <p:nvPr/>
        </p:nvCxnSpPr>
        <p:spPr>
          <a:xfrm>
            <a:off x="1207658" y="4343400"/>
            <a:ext cx="987552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17590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79" y="1845734"/>
            <a:ext cx="49377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17920" y="1845735"/>
            <a:ext cx="4937760" cy="402336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7FA3-56A2-469E-AABA-F7877EF23E37}" type="datetimeFigureOut">
              <a:rPr lang="hr-HR" smtClean="0"/>
              <a:t>11.2.2022.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FD9A-18C1-4418-880E-57607EE5EA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66973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7920" y="1846052"/>
            <a:ext cx="4937760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920" y="2582334"/>
            <a:ext cx="4937760" cy="33782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7FA3-56A2-469E-AABA-F7877EF23E37}" type="datetimeFigureOut">
              <a:rPr lang="hr-HR" smtClean="0"/>
              <a:t>11.2.2022.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FD9A-18C1-4418-880E-57607EE5EA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753505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7FA3-56A2-469E-AABA-F7877EF23E37}" type="datetimeFigureOut">
              <a:rPr lang="hr-HR" smtClean="0"/>
              <a:t>11.2.2022.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FD9A-18C1-4418-880E-57607EE5EA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791758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Rectangle 5"/>
          <p:cNvSpPr/>
          <p:nvPr/>
        </p:nvSpPr>
        <p:spPr>
          <a:xfrm>
            <a:off x="15" y="633431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7FA3-56A2-469E-AABA-F7877EF23E37}" type="datetimeFigureOut">
              <a:rPr lang="hr-HR" smtClean="0"/>
              <a:t>11.2.2022.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FD9A-18C1-4418-880E-57607EE5EA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406908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6" y="0"/>
            <a:ext cx="4050791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4040071" y="0"/>
            <a:ext cx="64008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94359"/>
            <a:ext cx="3200400" cy="2286000"/>
          </a:xfrm>
        </p:spPr>
        <p:txBody>
          <a:bodyPr anchor="b">
            <a:norm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00600" y="731520"/>
            <a:ext cx="6492240" cy="5257800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926080"/>
            <a:ext cx="3200400" cy="3379124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65512" y="6459785"/>
            <a:ext cx="2618510" cy="365125"/>
          </a:xfrm>
        </p:spPr>
        <p:txBody>
          <a:bodyPr/>
          <a:lstStyle>
            <a:lvl1pPr algn="l">
              <a:defRPr/>
            </a:lvl1pPr>
          </a:lstStyle>
          <a:p>
            <a:fld id="{2B387FA3-56A2-469E-AABA-F7877EF23E37}" type="datetimeFigureOut">
              <a:rPr lang="hr-HR" smtClean="0"/>
              <a:t>11.2.2022.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800600" y="6459785"/>
            <a:ext cx="4648200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4FFD9A-18C1-4418-880E-57607EE5EA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247516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4953000"/>
            <a:ext cx="12188825" cy="1905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5" y="4915076"/>
            <a:ext cx="12188825" cy="6400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5074920"/>
            <a:ext cx="10113264" cy="822960"/>
          </a:xfrm>
        </p:spPr>
        <p:txBody>
          <a:bodyPr lIns="91440" tIns="0" rIns="9144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915076"/>
          </a:xfrm>
          <a:blipFill>
            <a:blip r:embed="rId2"/>
            <a:stretch>
              <a:fillRect/>
            </a:stretch>
          </a:blipFill>
        </p:spPr>
        <p:txBody>
          <a:bodyPr lIns="457200" tIns="457200"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r-HR"/>
              <a:t>Kliknite ikonu da biste dodali  sliku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80" y="5907023"/>
            <a:ext cx="10113264" cy="59436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87FA3-56A2-469E-AABA-F7877EF23E37}" type="datetimeFigureOut">
              <a:rPr lang="hr-HR" smtClean="0"/>
              <a:t>11.2.2022.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FFD9A-18C1-4418-880E-57607EE5EA6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67022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6400800"/>
            <a:ext cx="12192000" cy="457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0" y="6334316"/>
            <a:ext cx="12192001" cy="6599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/>
              <a:t>Kliknite da biste uredili stil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1845734"/>
            <a:ext cx="10058400" cy="4023360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97280" y="6459785"/>
            <a:ext cx="24722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rgbClr val="FFFFFF"/>
                </a:solidFill>
              </a:defRPr>
            </a:lvl1pPr>
          </a:lstStyle>
          <a:p>
            <a:fld id="{2B387FA3-56A2-469E-AABA-F7877EF23E37}" type="datetimeFigureOut">
              <a:rPr lang="hr-HR" smtClean="0"/>
              <a:t>11.2.2022.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86185" y="6459785"/>
            <a:ext cx="482280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 cap="all" baseline="0">
                <a:solidFill>
                  <a:srgbClr val="FFFFFF"/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900458" y="6459785"/>
            <a:ext cx="13120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rgbClr val="FFFFFF"/>
                </a:solidFill>
              </a:defRPr>
            </a:lvl1pPr>
          </a:lstStyle>
          <a:p>
            <a:fld id="{7F4FFD9A-18C1-4418-880E-57607EE5EA60}" type="slidenum">
              <a:rPr lang="hr-HR" smtClean="0"/>
              <a:t>‹#›</a:t>
            </a:fld>
            <a:endParaRPr lang="hr-HR"/>
          </a:p>
        </p:txBody>
      </p:sp>
      <p:cxnSp>
        <p:nvCxnSpPr>
          <p:cNvPr id="10" name="Straight Connector 9"/>
          <p:cNvCxnSpPr/>
          <p:nvPr/>
        </p:nvCxnSpPr>
        <p:spPr>
          <a:xfrm>
            <a:off x="1193532" y="1737845"/>
            <a:ext cx="9966960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35291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480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odnaslov 11">
            <a:extLst>
              <a:ext uri="{FF2B5EF4-FFF2-40B4-BE49-F238E27FC236}">
                <a16:creationId xmlns:a16="http://schemas.microsoft.com/office/drawing/2014/main" id="{869AAF42-B21F-4ADD-A669-E808315B39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98243" y="5058561"/>
            <a:ext cx="3200400" cy="411061"/>
          </a:xfrm>
        </p:spPr>
        <p:txBody>
          <a:bodyPr>
            <a:noAutofit/>
          </a:bodyPr>
          <a:lstStyle/>
          <a:p>
            <a:endParaRPr lang="hr-HR" sz="2000" dirty="0">
              <a:solidFill>
                <a:srgbClr val="FFFFFF"/>
              </a:solidFill>
            </a:endParaRPr>
          </a:p>
          <a:p>
            <a:endParaRPr lang="hr-HR" sz="2000" b="1" dirty="0">
              <a:solidFill>
                <a:srgbClr val="FFFFF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hr-HR" sz="2000" dirty="0">
                <a:solidFill>
                  <a:srgbClr val="FFFFFF"/>
                </a:solidFill>
              </a:rPr>
              <a:t>utorak, 7. prosinca </a:t>
            </a:r>
          </a:p>
          <a:p>
            <a:r>
              <a:rPr lang="hr-HR" sz="2000" dirty="0">
                <a:solidFill>
                  <a:srgbClr val="FFFFFF"/>
                </a:solidFill>
              </a:rPr>
              <a:t>VELJAČA 2022.</a:t>
            </a:r>
          </a:p>
          <a:p>
            <a:endParaRPr lang="hr-HR" sz="2000" dirty="0">
              <a:solidFill>
                <a:srgbClr val="FFFFFF"/>
              </a:solidFill>
            </a:endParaRPr>
          </a:p>
          <a:p>
            <a:endParaRPr lang="hr-HR" sz="2000" dirty="0">
              <a:solidFill>
                <a:srgbClr val="FFFFFF"/>
              </a:solidFill>
            </a:endParaRPr>
          </a:p>
          <a:p>
            <a:endParaRPr lang="hr-HR" sz="2000" dirty="0">
              <a:solidFill>
                <a:srgbClr val="FFFFFF"/>
              </a:solidFill>
            </a:endParaRPr>
          </a:p>
          <a:p>
            <a:endParaRPr lang="hr-HR" sz="2000" dirty="0">
              <a:solidFill>
                <a:srgbClr val="FFFFFF"/>
              </a:solidFill>
            </a:endParaRPr>
          </a:p>
          <a:p>
            <a:endParaRPr lang="hr-HR" sz="2000" dirty="0">
              <a:solidFill>
                <a:srgbClr val="FFFFFF"/>
              </a:solidFill>
            </a:endParaRPr>
          </a:p>
        </p:txBody>
      </p:sp>
      <p:pic>
        <p:nvPicPr>
          <p:cNvPr id="2" name="Slika 1">
            <a:extLst>
              <a:ext uri="{FF2B5EF4-FFF2-40B4-BE49-F238E27FC236}">
                <a16:creationId xmlns:a16="http://schemas.microsoft.com/office/drawing/2014/main" id="{FCB8D6D7-C100-4740-B92D-55E1DD59EB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8515" y="4876247"/>
            <a:ext cx="3454970" cy="1159071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8CCF5033-5693-40B8-ABFB-DD5E651969F2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38316" y="1270906"/>
            <a:ext cx="5341140" cy="2029632"/>
          </a:xfrm>
          <a:prstGeom prst="rect">
            <a:avLst/>
          </a:prstGeom>
          <a:noFill/>
        </p:spPr>
      </p:pic>
      <p:sp>
        <p:nvSpPr>
          <p:cNvPr id="3" name="TekstniOkvir 2">
            <a:extLst>
              <a:ext uri="{FF2B5EF4-FFF2-40B4-BE49-F238E27FC236}">
                <a16:creationId xmlns:a16="http://schemas.microsoft.com/office/drawing/2014/main" id="{2E081E47-8AC7-4572-803D-3AF5FD4C3C3C}"/>
              </a:ext>
            </a:extLst>
          </p:cNvPr>
          <p:cNvSpPr txBox="1"/>
          <p:nvPr/>
        </p:nvSpPr>
        <p:spPr>
          <a:xfrm>
            <a:off x="457200" y="822682"/>
            <a:ext cx="509039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600" dirty="0">
                <a:latin typeface="Sitka Subheading Semibold" panose="020B0604020202020204" pitchFamily="2" charset="0"/>
              </a:rPr>
              <a:t>Centar za socijalnu skrb Koprivnica Podružnica Obiteljski centar</a:t>
            </a:r>
          </a:p>
          <a:p>
            <a:endParaRPr lang="hr-HR" sz="3600" dirty="0">
              <a:latin typeface="Sitka Subheading Semibold" panose="020B0604020202020204" pitchFamily="2" charset="0"/>
            </a:endParaRPr>
          </a:p>
          <a:p>
            <a:endParaRPr lang="hr-HR" sz="3600" dirty="0">
              <a:latin typeface="Sitka Subheading Semibold" panose="020B0604020202020204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4005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B6A8D4C-0150-4A0A-83C4-82024C74C7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0039" y="640080"/>
            <a:ext cx="3429855" cy="5613236"/>
          </a:xfrm>
        </p:spPr>
        <p:txBody>
          <a:bodyPr anchor="ctr">
            <a:normAutofit/>
          </a:bodyPr>
          <a:lstStyle/>
          <a:p>
            <a:r>
              <a:rPr lang="hr-HR" sz="3100" dirty="0">
                <a:solidFill>
                  <a:srgbClr val="FFFF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Kada uputiti osobu na savjetovanje? 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42EC5F9-B48D-4EDD-B8B2-AC35F65CC4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4129" y="2295245"/>
            <a:ext cx="7172138" cy="3745107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Obiteljski, partnerski i osobni problemi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Različite poteškoće u ponašanju, emocionalnom funkcioniranju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Teškoće u prilagodbi (razvod roditelja, promjena sredine, </a:t>
            </a: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udomiteljsto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/posvojenje, bolest članova obitelji, smrt bliske osobe)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Škola i školski uspjeh (strah od škole, anksioznost, odnosi s vršnjacima, poteškoće u učenju)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Traumatska iskustva 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Podrška i osnaživanje žrtava nasilja 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69BF858C-566B-4B05-A002-E626C42B8C0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3F6C86C-4BAE-4360-92D3-C99C13E33366}" type="datetime1">
              <a:rPr lang="hr-HR" smtClean="0"/>
              <a:pPr>
                <a:spcAft>
                  <a:spcPts val="600"/>
                </a:spcAft>
              </a:pPr>
              <a:t>11.2.2022.</a:t>
            </a:fld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D622A50-1D75-4973-A711-CF32BAE3E5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BAE3F6-9F67-43F1-9DC6-7A7F147D343E}" type="slidenum">
              <a:rPr lang="hr-HR" smtClean="0"/>
              <a:pPr>
                <a:spcAft>
                  <a:spcPts val="600"/>
                </a:spcAft>
              </a:pPr>
              <a:t>10</a:t>
            </a:fld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0B51ED5-8FC8-4668-B4FF-0D768C6924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6007" y="4385187"/>
            <a:ext cx="3990478" cy="1685977"/>
          </a:xfrm>
          <a:prstGeom prst="rect">
            <a:avLst/>
          </a:prstGeom>
        </p:spPr>
      </p:pic>
      <p:sp>
        <p:nvSpPr>
          <p:cNvPr id="6" name="TekstniOkvir 5">
            <a:extLst>
              <a:ext uri="{FF2B5EF4-FFF2-40B4-BE49-F238E27FC236}">
                <a16:creationId xmlns:a16="http://schemas.microsoft.com/office/drawing/2014/main" id="{EC94B163-C822-4BC1-BB1C-188FDB3C6F9A}"/>
              </a:ext>
            </a:extLst>
          </p:cNvPr>
          <p:cNvSpPr txBox="1"/>
          <p:nvPr/>
        </p:nvSpPr>
        <p:spPr>
          <a:xfrm>
            <a:off x="922788" y="1199842"/>
            <a:ext cx="57296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3200" dirty="0"/>
              <a:t>Najčešći razlozi dolaska korisnika</a:t>
            </a:r>
          </a:p>
        </p:txBody>
      </p:sp>
    </p:spTree>
    <p:extLst>
      <p:ext uri="{BB962C8B-B14F-4D97-AF65-F5344CB8AC3E}">
        <p14:creationId xmlns:p14="http://schemas.microsoft.com/office/powerpoint/2010/main" val="32047902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Naslov 10">
            <a:extLst>
              <a:ext uri="{FF2B5EF4-FFF2-40B4-BE49-F238E27FC236}">
                <a16:creationId xmlns:a16="http://schemas.microsoft.com/office/drawing/2014/main" id="{52F3E836-7412-4B63-859E-F26AAA56A3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172750"/>
            <a:ext cx="10515600" cy="981511"/>
          </a:xfrm>
        </p:spPr>
        <p:txBody>
          <a:bodyPr>
            <a:normAutofit/>
          </a:bodyPr>
          <a:lstStyle/>
          <a:p>
            <a:pPr algn="ctr"/>
            <a:r>
              <a:rPr lang="hr-HR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HVALA NA PAŽNJI!</a:t>
            </a:r>
          </a:p>
        </p:txBody>
      </p:sp>
      <p:sp>
        <p:nvSpPr>
          <p:cNvPr id="12" name="Podnaslov 11">
            <a:extLst>
              <a:ext uri="{FF2B5EF4-FFF2-40B4-BE49-F238E27FC236}">
                <a16:creationId xmlns:a16="http://schemas.microsoft.com/office/drawing/2014/main" id="{869AAF42-B21F-4ADD-A669-E808315B3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3673" y="1710542"/>
            <a:ext cx="10800127" cy="4925151"/>
          </a:xfrm>
        </p:spPr>
        <p:txBody>
          <a:bodyPr>
            <a:normAutofit/>
          </a:bodyPr>
          <a:lstStyle/>
          <a:p>
            <a:endParaRPr lang="hr-HR" dirty="0"/>
          </a:p>
          <a:p>
            <a:pPr marL="0" indent="0" algn="ctr">
              <a:buNone/>
            </a:pPr>
            <a:endParaRPr lang="hr-HR" sz="24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hr-H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hr-H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endParaRPr lang="hr-H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hr-H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Projekt je sufinancirala Europska unija iz Europskog socijalnog fonda</a:t>
            </a:r>
          </a:p>
          <a:p>
            <a:pPr marL="0" indent="0" algn="ctr">
              <a:buNone/>
            </a:pPr>
            <a:endParaRPr lang="hr-HR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algn="ctr">
              <a:buNone/>
            </a:pPr>
            <a:r>
              <a:rPr lang="hr-HR" sz="20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Sadržaj ove prezentacije isključiva je odgovornost Centra za socijalnu skrb Koprivnica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A46FBDC5-912F-4897-B60F-DE2F77C8B2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D7874-9526-4525-B7A0-5C17740C3400}" type="datetime1">
              <a:rPr lang="hr-HR" smtClean="0"/>
              <a:t>11.2.2022.</a:t>
            </a:fld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CA3A91D4-2CDA-449E-BF57-D14177F559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AE3F6-9F67-43F1-9DC6-7A7F147D343E}" type="slidenum">
              <a:rPr lang="hr-HR" smtClean="0"/>
              <a:t>11</a:t>
            </a:fld>
            <a:endParaRPr lang="hr-HR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33DE04F-2CAA-42F0-ADA7-70C2EF1CF7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4061" y="485140"/>
            <a:ext cx="3023878" cy="1225402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A773A40A-BA07-44FA-9A94-739BFBE9751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2222" y="5596019"/>
            <a:ext cx="3670110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47374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5BC7F33-7527-4566-8378-FE020BA5DF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Organizacija podružnice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7C3C10A8-6802-4546-B1FA-B8350E7042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732" y="1737360"/>
            <a:ext cx="10341948" cy="4023360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hr-HR" dirty="0"/>
              <a:t>- organizacijski: dio Centra za socijalnu skrb Koprivnica (prema Zakonu o socijalnoj skrbi, prema novom Zakonu-odvajanje)</a:t>
            </a:r>
          </a:p>
          <a:p>
            <a:pPr>
              <a:lnSpc>
                <a:spcPct val="150000"/>
              </a:lnSpc>
            </a:pPr>
            <a:r>
              <a:rPr lang="hr-HR" dirty="0"/>
              <a:t>- prostor rada: II kat zgrade Centra za socijalnu skrb Koprivnica</a:t>
            </a:r>
          </a:p>
          <a:p>
            <a:pPr>
              <a:lnSpc>
                <a:spcPct val="150000"/>
              </a:lnSpc>
            </a:pPr>
            <a:r>
              <a:rPr lang="hr-HR" dirty="0"/>
              <a:t>- početak rada: srpanj 2020. godine</a:t>
            </a:r>
          </a:p>
          <a:p>
            <a:pPr>
              <a:lnSpc>
                <a:spcPct val="150000"/>
              </a:lnSpc>
            </a:pPr>
            <a:r>
              <a:rPr lang="hr-HR" dirty="0"/>
              <a:t>- početak EU projekta infrastruktura (obnova zgrade u Kampusu)- 01.11.2020 planirani završetak do kraja 2022. godine</a:t>
            </a:r>
          </a:p>
          <a:p>
            <a:pPr>
              <a:lnSpc>
                <a:spcPct val="150000"/>
              </a:lnSpc>
            </a:pPr>
            <a:r>
              <a:rPr lang="hr-HR" dirty="0"/>
              <a:t>- početak EU projekta „Obiteljski centar kao mjesto podrške”- 01.07.2021 –zapošljavanje i aktivnosti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BE23F36-BED1-4DE2-9562-349909CAC1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C86C-4BAE-4360-92D3-C99C13E33366}" type="datetime1">
              <a:rPr lang="hr-HR" smtClean="0"/>
              <a:t>11.2.2022.</a:t>
            </a:fld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1F3F38F4-D56B-4314-8096-4BDF6EFCB5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AE3F6-9F67-43F1-9DC6-7A7F147D343E}" type="slidenum">
              <a:rPr lang="hr-HR" smtClean="0"/>
              <a:t>2</a:t>
            </a:fld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41B1B2A5-2BAD-424E-A787-7662A660702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00288" y="423872"/>
            <a:ext cx="3023878" cy="1225402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38DCEFC9-8135-428B-9DD4-09EFFA3A11F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00099" y="5483043"/>
            <a:ext cx="3664014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3400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22C0A44-3F3E-485D-84EE-6E6E8B0598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198216"/>
            <a:ext cx="4368602" cy="1493599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sz="5400" dirty="0"/>
              <a:t> </a:t>
            </a:r>
            <a:r>
              <a:rPr lang="en-US" sz="5400" dirty="0"/>
              <a:t>Ovo </a:t>
            </a:r>
            <a:r>
              <a:rPr lang="en-US" sz="5400" dirty="0" err="1"/>
              <a:t>smo</a:t>
            </a:r>
            <a:r>
              <a:rPr lang="en-US" sz="5400" dirty="0"/>
              <a:t> mi </a:t>
            </a:r>
          </a:p>
        </p:txBody>
      </p:sp>
      <p:pic>
        <p:nvPicPr>
          <p:cNvPr id="10" name="Rezervirano mjesto sadržaja 9" descr="Slika na kojoj se prikazuje pod, na zatvorenom, strop, zid&#10;&#10;Opis je automatski generiran">
            <a:extLst>
              <a:ext uri="{FF2B5EF4-FFF2-40B4-BE49-F238E27FC236}">
                <a16:creationId xmlns:a16="http://schemas.microsoft.com/office/drawing/2014/main" id="{804D3A45-EA27-45FD-9795-74A72B059F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385" r="-1" b="1084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76F45245-ED24-4F7C-AE1D-3BDE0906EC9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49296" y="6483503"/>
            <a:ext cx="2154143" cy="27432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D3F6C86C-4BAE-4360-92D3-C99C13E33366}" type="datetime1">
              <a:rPr lang="en-US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2/11/2022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 panose="020F0502020204030204"/>
            </a:endParaRPr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8F7E221B-4AAA-44A9-9F02-0B2E381EF1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39400" y="6356350"/>
            <a:ext cx="914400" cy="365125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defTabSz="914400">
              <a:spcAft>
                <a:spcPts val="600"/>
              </a:spcAft>
              <a:defRPr/>
            </a:pPr>
            <a:fld id="{2CBAE3F6-9F67-43F1-9DC6-7A7F147D343E}" type="slidenum">
              <a:rPr lang="en-US">
                <a:solidFill>
                  <a:srgbClr val="FFFFFF"/>
                </a:solidFill>
                <a:latin typeface="Calibri" panose="020F0502020204030204"/>
              </a:rPr>
              <a:pPr defTabSz="914400">
                <a:spcAft>
                  <a:spcPts val="600"/>
                </a:spcAft>
                <a:defRPr/>
              </a:pPr>
              <a:t>3</a:t>
            </a:fld>
            <a:endParaRPr lang="en-US">
              <a:solidFill>
                <a:srgbClr val="FFFFFF"/>
              </a:solidFill>
              <a:latin typeface="Calibri" panose="020F0502020204030204"/>
            </a:endParaRPr>
          </a:p>
        </p:txBody>
      </p:sp>
      <p:sp>
        <p:nvSpPr>
          <p:cNvPr id="8" name="TekstniOkvir 7">
            <a:extLst>
              <a:ext uri="{FF2B5EF4-FFF2-40B4-BE49-F238E27FC236}">
                <a16:creationId xmlns:a16="http://schemas.microsoft.com/office/drawing/2014/main" id="{2995D83C-1F13-4A12-A31D-555438F2F0DD}"/>
              </a:ext>
            </a:extLst>
          </p:cNvPr>
          <p:cNvSpPr txBox="1"/>
          <p:nvPr/>
        </p:nvSpPr>
        <p:spPr>
          <a:xfrm>
            <a:off x="515068" y="1818968"/>
            <a:ext cx="4368602" cy="453738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Predstojnica</a:t>
            </a:r>
            <a:r>
              <a:rPr lang="en-US" sz="1400" dirty="0"/>
              <a:t> </a:t>
            </a:r>
            <a:r>
              <a:rPr lang="en-US" sz="1400" dirty="0" err="1"/>
              <a:t>Podružnice</a:t>
            </a:r>
            <a:r>
              <a:rPr lang="en-US" sz="1400" dirty="0"/>
              <a:t> 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Si</a:t>
            </a:r>
            <a:r>
              <a:rPr lang="hr-HR" sz="1400" dirty="0"/>
              <a:t>l</a:t>
            </a:r>
            <a:r>
              <a:rPr lang="en-US" sz="1400" dirty="0" err="1"/>
              <a:t>vija</a:t>
            </a:r>
            <a:r>
              <a:rPr lang="en-US" sz="1400" dirty="0"/>
              <a:t> Čavić, </a:t>
            </a:r>
            <a:r>
              <a:rPr lang="en-US" sz="1400" dirty="0" err="1"/>
              <a:t>prof.psihologije</a:t>
            </a:r>
            <a:endParaRPr lang="hr-HR" sz="14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 err="1"/>
              <a:t>Stručne</a:t>
            </a:r>
            <a:r>
              <a:rPr lang="en-US" sz="1400" dirty="0"/>
              <a:t> </a:t>
            </a:r>
            <a:r>
              <a:rPr lang="en-US" sz="1400" dirty="0" err="1"/>
              <a:t>radnice</a:t>
            </a:r>
            <a:endParaRPr lang="en-US" sz="14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Marija Ranilović Mađarić, </a:t>
            </a:r>
            <a:r>
              <a:rPr lang="en-US" sz="1400" dirty="0" err="1"/>
              <a:t>mag.paed.soc</a:t>
            </a:r>
            <a:r>
              <a:rPr lang="en-US" sz="1400" dirty="0"/>
              <a:t>.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Ines Kučej, </a:t>
            </a:r>
            <a:r>
              <a:rPr lang="en-US" sz="1400" dirty="0" err="1"/>
              <a:t>dipl.soc.radnica</a:t>
            </a:r>
            <a:endParaRPr lang="en-US" sz="14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Jelena Jug, </a:t>
            </a:r>
            <a:r>
              <a:rPr lang="en-US" sz="1400" dirty="0" err="1"/>
              <a:t>dipl.soc.radnica</a:t>
            </a:r>
            <a:endParaRPr lang="en-US" sz="14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Marija Đuran, </a:t>
            </a:r>
            <a:r>
              <a:rPr lang="en-US" sz="1400" dirty="0" err="1"/>
              <a:t>mag.psych</a:t>
            </a:r>
            <a:r>
              <a:rPr lang="en-US" sz="1400" dirty="0"/>
              <a:t>.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Petra Rep, </a:t>
            </a:r>
            <a:r>
              <a:rPr lang="en-US" sz="1400" dirty="0" err="1"/>
              <a:t>mag.iur</a:t>
            </a:r>
            <a:r>
              <a:rPr lang="en-US" sz="1400" dirty="0"/>
              <a:t>.</a:t>
            </a:r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  <a:p>
            <a:pPr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1400" dirty="0"/>
              <a:t>Administrativna referentica</a:t>
            </a:r>
            <a:endParaRPr lang="en-US" sz="14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Maja Jelušić</a:t>
            </a:r>
            <a:endParaRPr lang="hr-HR" sz="14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r-HR" sz="1400" dirty="0"/>
          </a:p>
          <a:p>
            <a:pPr marL="57150" defTabSz="914400">
              <a:lnSpc>
                <a:spcPct val="90000"/>
              </a:lnSpc>
              <a:spcAft>
                <a:spcPts val="600"/>
              </a:spcAft>
            </a:pPr>
            <a:r>
              <a:rPr lang="hr-HR" sz="1400" b="1" dirty="0">
                <a:solidFill>
                  <a:schemeClr val="accent2"/>
                </a:solidFill>
              </a:rPr>
              <a:t>KONTAKT</a:t>
            </a:r>
            <a:r>
              <a:rPr lang="hr-HR" sz="1400" dirty="0"/>
              <a:t> 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1400" dirty="0"/>
              <a:t>Tel. 048/642-247, kućni 41 ili 47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hr-HR" sz="1400" dirty="0"/>
              <a:t>099 3669807</a:t>
            </a:r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1400" dirty="0"/>
              <a:t>e-mail: obiteljskikc@mdomsp.hr </a:t>
            </a:r>
            <a:endParaRPr lang="hr-HR" sz="14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hr-HR" sz="1400" dirty="0"/>
          </a:p>
          <a:p>
            <a:pPr marL="285750" indent="-228600" defTabSz="9144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565736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659F511-E4A2-4BE5-8053-F1D881F8F1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858" y="760350"/>
            <a:ext cx="10515600" cy="1023302"/>
          </a:xfrm>
        </p:spPr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CILJANE SKUPINE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DF9988EE-5223-4D51-B9C0-03BD472A1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6858" y="2135965"/>
            <a:ext cx="9164638" cy="3842077"/>
          </a:xfrm>
          <a:prstGeom prst="rect">
            <a:avLst/>
          </a:prstGeom>
        </p:spPr>
        <p:txBody>
          <a:bodyPr numCol="2">
            <a:sp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djeca i mladi bez odgovarajuće roditeljske skrbi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djeca i mladi s problemima u ponašanju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djeca s teškoćama u razvoju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odrasle osobe s invaliditetom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starije i nemoćne osobe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000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žrtve obiteljskog nasilja </a:t>
            </a:r>
          </a:p>
          <a:p>
            <a:pPr>
              <a:buFont typeface="Wingdings" panose="05000000000000000000" pitchFamily="2" charset="2"/>
              <a:buChar char="ü"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trudnice i roditelji s djecom do godine dana starosti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udomiteljske obitelji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obitelji svih ranjivih skupa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obitelji u riziku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svi koji zatraže savjetodavnu pomoć…</a:t>
            </a:r>
          </a:p>
          <a:p>
            <a:pPr marL="0" indent="0">
              <a:buNone/>
            </a:pPr>
            <a:endParaRPr lang="hr-HR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660B6F86-A9B5-418A-A696-C1C9F43F5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6ED6-5DA1-41FB-8052-F188661F782F}" type="datetime1">
              <a:rPr lang="hr-HR" smtClean="0"/>
              <a:t>11.2.2022.</a:t>
            </a:fld>
            <a:endParaRPr lang="hr-HR"/>
          </a:p>
        </p:txBody>
      </p:sp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C54C0801-321B-4C87-B7D3-5665F2925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AE3F6-9F67-43F1-9DC6-7A7F147D343E}" type="slidenum">
              <a:rPr lang="hr-HR" smtClean="0"/>
              <a:t>4</a:t>
            </a:fld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8DB2BB9F-9CA8-4D64-8F9E-3B4D2881B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5552" y="375066"/>
            <a:ext cx="3020979" cy="1227768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CE3E4809-3929-4D5E-8C55-CE467A7CD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81400" y="5459494"/>
            <a:ext cx="3670110" cy="126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0387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8DB2BB9F-9CA8-4D64-8F9E-3B4D2881BE4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79990" y="206409"/>
            <a:ext cx="2725995" cy="1107882"/>
          </a:xfrm>
          <a:prstGeom prst="rect">
            <a:avLst/>
          </a:prstGeom>
        </p:spPr>
      </p:pic>
      <p:sp>
        <p:nvSpPr>
          <p:cNvPr id="10" name="Naslov 1">
            <a:extLst>
              <a:ext uri="{FF2B5EF4-FFF2-40B4-BE49-F238E27FC236}">
                <a16:creationId xmlns:a16="http://schemas.microsoft.com/office/drawing/2014/main" id="{1309CA1B-7089-445B-B591-BFDC8059CC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6858" y="760350"/>
            <a:ext cx="10515600" cy="1023302"/>
          </a:xfrm>
        </p:spPr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Planirane aktivnosti: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DF9988EE-5223-4D51-B9C0-03BD472A1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6921" y="1826233"/>
            <a:ext cx="8891724" cy="5931880"/>
          </a:xfrm>
          <a:prstGeom prst="rect">
            <a:avLst/>
          </a:prstGeom>
        </p:spPr>
        <p:txBody>
          <a:bodyPr wrap="square" numCol="2">
            <a:spAutoFit/>
          </a:bodyPr>
          <a:lstStyle/>
          <a:p>
            <a:pPr marL="0" indent="0">
              <a:buNone/>
            </a:pPr>
            <a:r>
              <a:rPr lang="hr-HR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Redovne tjedne aktivnosti: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Dadilje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Savjetovanje: 	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individualno (djeca, odrasli)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partnersko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- obiteljsko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Medijacija</a:t>
            </a:r>
          </a:p>
          <a:p>
            <a:pPr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Nadzor nad ostvarivanjem osobnih odnosa</a:t>
            </a:r>
          </a:p>
          <a:p>
            <a:pPr marL="0" indent="0">
              <a:buNone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dr. prema potrebi…</a:t>
            </a:r>
          </a:p>
          <a:p>
            <a:pPr marL="0" indent="0">
              <a:buNone/>
            </a:pP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r-HR" sz="1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Planirani preventivni programi/radionice:</a:t>
            </a:r>
          </a:p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Škola za posvojitelje </a:t>
            </a:r>
          </a:p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Rastimo zajedno</a:t>
            </a:r>
          </a:p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Grupni rad s mladima u riziku za razvoj PUP-a</a:t>
            </a:r>
          </a:p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Radionice/grupe podrške za udomitelje i udomljenu djecu</a:t>
            </a:r>
          </a:p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Grupe podrške za roditelje/djecu s razvojnim teškoćama/rijetke bolesti</a:t>
            </a:r>
          </a:p>
          <a:p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Radionice za djecu/roditelje (opća populacija; roditelji s teškoćama u odgoju; razvedeni roditelji i dr.)</a:t>
            </a:r>
          </a:p>
          <a:p>
            <a:r>
              <a:rPr lang="hr-HR" sz="1800" dirty="0">
                <a:solidFill>
                  <a:schemeClr val="accent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Psihosocijalni tretman počinitelja nasilja u obitelji</a:t>
            </a:r>
          </a:p>
          <a:p>
            <a:pPr marL="0" indent="0">
              <a:buNone/>
            </a:pPr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660B6F86-A9B5-418A-A696-C1C9F43F52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6B6ED6-5DA1-41FB-8052-F188661F782F}" type="datetime1">
              <a:rPr lang="hr-HR" smtClean="0"/>
              <a:t>11.2.2022.</a:t>
            </a:fld>
            <a:endParaRPr lang="hr-HR"/>
          </a:p>
        </p:txBody>
      </p:sp>
      <p:sp>
        <p:nvSpPr>
          <p:cNvPr id="8" name="Rezervirano mjesto broja slajda 7">
            <a:extLst>
              <a:ext uri="{FF2B5EF4-FFF2-40B4-BE49-F238E27FC236}">
                <a16:creationId xmlns:a16="http://schemas.microsoft.com/office/drawing/2014/main" id="{C54C0801-321B-4C87-B7D3-5665F2925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AE3F6-9F67-43F1-9DC6-7A7F147D343E}" type="slidenum">
              <a:rPr lang="hr-HR" smtClean="0"/>
              <a:t>5</a:t>
            </a:fld>
            <a:endParaRPr lang="hr-HR" dirty="0"/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CE3E4809-3929-4D5E-8C55-CE467A7CD1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3179" y="5242553"/>
            <a:ext cx="3398821" cy="1168697"/>
          </a:xfrm>
          <a:prstGeom prst="rect">
            <a:avLst/>
          </a:prstGeom>
        </p:spPr>
      </p:pic>
      <p:sp>
        <p:nvSpPr>
          <p:cNvPr id="5" name="TekstniOkvir 4">
            <a:extLst>
              <a:ext uri="{FF2B5EF4-FFF2-40B4-BE49-F238E27FC236}">
                <a16:creationId xmlns:a16="http://schemas.microsoft.com/office/drawing/2014/main" id="{512DAFFD-3A89-4527-82A1-4D26E8D0419A}"/>
              </a:ext>
            </a:extLst>
          </p:cNvPr>
          <p:cNvSpPr txBox="1"/>
          <p:nvPr/>
        </p:nvSpPr>
        <p:spPr>
          <a:xfrm>
            <a:off x="9085006" y="1826233"/>
            <a:ext cx="302097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400">
              <a:lnSpc>
                <a:spcPct val="90000"/>
              </a:lnSpc>
              <a:spcBef>
                <a:spcPts val="1000"/>
              </a:spcBef>
            </a:pPr>
            <a:r>
              <a:rPr lang="hr-HR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Preventivne aktivnosti:</a:t>
            </a:r>
          </a:p>
          <a:p>
            <a:pPr marL="0" indent="0">
              <a:buNone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Okrugli stolovi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Predavanja 	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Radionice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Javna obraćanja za cijelu populaciju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Članci u novinama, web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Radio emisije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Društvene mreže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Letci, brošure</a:t>
            </a:r>
          </a:p>
          <a:p>
            <a:pPr marL="285750" indent="-285750">
              <a:buFontTx/>
              <a:buChar char="-"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846228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F99B842-CE0B-4CA0-8A29-0A570BE350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21436"/>
          </a:xfrm>
        </p:spPr>
        <p:txBody>
          <a:bodyPr>
            <a:normAutofit fontScale="90000"/>
          </a:bodyPr>
          <a:lstStyle/>
          <a:p>
            <a:br>
              <a:rPr lang="hr-HR" dirty="0"/>
            </a:br>
            <a:endParaRPr lang="hr-HR" i="1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DCEB3E15-EC57-4BA4-9EFA-6421A7ED34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8566" y="1991935"/>
            <a:ext cx="10515600" cy="4271213"/>
          </a:xfrm>
        </p:spPr>
        <p:txBody>
          <a:bodyPr>
            <a:normAutofit lnSpcReduction="10000"/>
          </a:bodyPr>
          <a:lstStyle/>
          <a:p>
            <a:pPr>
              <a:buFontTx/>
              <a:buChar char="-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Pružanje stručne pomoći i podrške u svrhu:</a:t>
            </a:r>
          </a:p>
          <a:p>
            <a:pPr lvl="1">
              <a:buFontTx/>
              <a:buChar char="-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postizanja osobnih ciljeva korisnika </a:t>
            </a:r>
          </a:p>
          <a:p>
            <a:pPr lvl="1">
              <a:buFontTx/>
              <a:buChar char="-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poticanje njihovog osobnog rasta i razvoja </a:t>
            </a:r>
          </a:p>
          <a:p>
            <a:pPr lvl="1">
              <a:buFontTx/>
              <a:buChar char="-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razvoj kompetencija i vještina </a:t>
            </a:r>
          </a:p>
          <a:p>
            <a:pPr>
              <a:buFontTx/>
              <a:buChar char="-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Savjetovanjem               kroz razgovor                osnaživanje pojedinca               donošenje odluka i izbora               preuzimanje odgovornosti za donesene odluke</a:t>
            </a:r>
          </a:p>
          <a:p>
            <a:pPr>
              <a:buFontTx/>
              <a:buChar char="-"/>
            </a:pPr>
            <a:r>
              <a:rPr lang="hr-HR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Savjetovatelj</a:t>
            </a: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kao alat za postizanje promjene kod pojedinca</a:t>
            </a:r>
          </a:p>
          <a:p>
            <a:pPr>
              <a:buFontTx/>
              <a:buChar char="-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Tipovi savjetovanja:</a:t>
            </a:r>
          </a:p>
          <a:p>
            <a:pPr lvl="2">
              <a:buFontTx/>
              <a:buChar char="-"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individualno</a:t>
            </a:r>
          </a:p>
          <a:p>
            <a:pPr lvl="2">
              <a:buFontTx/>
              <a:buChar char="-"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obiteljsko</a:t>
            </a:r>
          </a:p>
          <a:p>
            <a:pPr lvl="2">
              <a:buFontTx/>
              <a:buChar char="-"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partnersko </a:t>
            </a:r>
          </a:p>
          <a:p>
            <a:pPr lvl="2">
              <a:buFontTx/>
              <a:buChar char="-"/>
            </a:pPr>
            <a:r>
              <a:rPr lang="hr-H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grupno</a:t>
            </a:r>
          </a:p>
          <a:p>
            <a:pPr>
              <a:buFontTx/>
              <a:buChar char="-"/>
            </a:pPr>
            <a:endParaRPr lang="hr-HR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hr-H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BDEB5286-25E4-4DA2-9C68-1024C386CC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C86C-4BAE-4360-92D3-C99C13E33366}" type="datetime1">
              <a:rPr lang="hr-HR" smtClean="0"/>
              <a:t>11.2.2022.</a:t>
            </a:fld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DC212696-A6E5-4131-A4FF-22C609505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AE3F6-9F67-43F1-9DC6-7A7F147D343E}" type="slidenum">
              <a:rPr lang="hr-HR" smtClean="0"/>
              <a:t>6</a:t>
            </a:fld>
            <a:endParaRPr lang="hr-HR"/>
          </a:p>
        </p:txBody>
      </p:sp>
      <p:pic>
        <p:nvPicPr>
          <p:cNvPr id="7" name="Slika 6">
            <a:extLst>
              <a:ext uri="{FF2B5EF4-FFF2-40B4-BE49-F238E27FC236}">
                <a16:creationId xmlns:a16="http://schemas.microsoft.com/office/drawing/2014/main" id="{54E12CB5-BF52-42AA-B350-E8EAB61F69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90254" y="410670"/>
            <a:ext cx="3380073" cy="1373709"/>
          </a:xfrm>
          <a:prstGeom prst="rect">
            <a:avLst/>
          </a:prstGeom>
        </p:spPr>
      </p:pic>
      <p:sp>
        <p:nvSpPr>
          <p:cNvPr id="8" name="Naslov 1">
            <a:extLst>
              <a:ext uri="{FF2B5EF4-FFF2-40B4-BE49-F238E27FC236}">
                <a16:creationId xmlns:a16="http://schemas.microsoft.com/office/drawing/2014/main" id="{ADF36ACA-D708-4A61-81E3-7BFD57D17404}"/>
              </a:ext>
            </a:extLst>
          </p:cNvPr>
          <p:cNvSpPr txBox="1">
            <a:spLocks/>
          </p:cNvSpPr>
          <p:nvPr/>
        </p:nvSpPr>
        <p:spPr>
          <a:xfrm>
            <a:off x="696883" y="323205"/>
            <a:ext cx="10515600" cy="13929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80000"/>
              </a:lnSpc>
              <a:spcBef>
                <a:spcPct val="0"/>
              </a:spcBef>
              <a:buNone/>
              <a:defRPr sz="5000" kern="1200" cap="all" spc="100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Usluga SAVJETOVANJA I POMAGANJA 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7F99719A-D977-4594-86DC-7DA48A219C0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9082" y="5632157"/>
            <a:ext cx="3670110" cy="1261981"/>
          </a:xfrm>
          <a:prstGeom prst="rect">
            <a:avLst/>
          </a:prstGeom>
        </p:spPr>
      </p:pic>
      <p:sp>
        <p:nvSpPr>
          <p:cNvPr id="11" name="TekstniOkvir 10">
            <a:extLst>
              <a:ext uri="{FF2B5EF4-FFF2-40B4-BE49-F238E27FC236}">
                <a16:creationId xmlns:a16="http://schemas.microsoft.com/office/drawing/2014/main" id="{510D8D69-C2FF-4C04-A7CC-C72E20283888}"/>
              </a:ext>
            </a:extLst>
          </p:cNvPr>
          <p:cNvSpPr txBox="1"/>
          <p:nvPr/>
        </p:nvSpPr>
        <p:spPr>
          <a:xfrm>
            <a:off x="5872763" y="2475384"/>
            <a:ext cx="47020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uspješnije  funkcioniranje u zajednici </a:t>
            </a:r>
          </a:p>
        </p:txBody>
      </p:sp>
      <p:sp>
        <p:nvSpPr>
          <p:cNvPr id="13" name="Strelica: desno 12">
            <a:extLst>
              <a:ext uri="{FF2B5EF4-FFF2-40B4-BE49-F238E27FC236}">
                <a16:creationId xmlns:a16="http://schemas.microsoft.com/office/drawing/2014/main" id="{E88E0599-32AE-402C-9ABA-3B9B58469924}"/>
              </a:ext>
            </a:extLst>
          </p:cNvPr>
          <p:cNvSpPr/>
          <p:nvPr/>
        </p:nvSpPr>
        <p:spPr>
          <a:xfrm>
            <a:off x="5339958" y="2473255"/>
            <a:ext cx="703417" cy="45234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Strelica: desno 13">
            <a:extLst>
              <a:ext uri="{FF2B5EF4-FFF2-40B4-BE49-F238E27FC236}">
                <a16:creationId xmlns:a16="http://schemas.microsoft.com/office/drawing/2014/main" id="{7D91D622-C0A2-4664-ABB3-5F33F9191970}"/>
              </a:ext>
            </a:extLst>
          </p:cNvPr>
          <p:cNvSpPr/>
          <p:nvPr/>
        </p:nvSpPr>
        <p:spPr>
          <a:xfrm>
            <a:off x="2540082" y="3363527"/>
            <a:ext cx="638191" cy="170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  </a:t>
            </a:r>
          </a:p>
        </p:txBody>
      </p:sp>
      <p:sp>
        <p:nvSpPr>
          <p:cNvPr id="19" name="Strelica: desno 18">
            <a:extLst>
              <a:ext uri="{FF2B5EF4-FFF2-40B4-BE49-F238E27FC236}">
                <a16:creationId xmlns:a16="http://schemas.microsoft.com/office/drawing/2014/main" id="{2D3EC053-B337-4B20-A323-8A9E3DA03A27}"/>
              </a:ext>
            </a:extLst>
          </p:cNvPr>
          <p:cNvSpPr/>
          <p:nvPr/>
        </p:nvSpPr>
        <p:spPr>
          <a:xfrm>
            <a:off x="5007701" y="3400365"/>
            <a:ext cx="638191" cy="170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  </a:t>
            </a:r>
          </a:p>
        </p:txBody>
      </p:sp>
      <p:sp>
        <p:nvSpPr>
          <p:cNvPr id="20" name="Strelica: desno 19">
            <a:extLst>
              <a:ext uri="{FF2B5EF4-FFF2-40B4-BE49-F238E27FC236}">
                <a16:creationId xmlns:a16="http://schemas.microsoft.com/office/drawing/2014/main" id="{FD36DF9B-656F-40B9-B254-F966114EB5FB}"/>
              </a:ext>
            </a:extLst>
          </p:cNvPr>
          <p:cNvSpPr/>
          <p:nvPr/>
        </p:nvSpPr>
        <p:spPr>
          <a:xfrm>
            <a:off x="8223765" y="3372831"/>
            <a:ext cx="638191" cy="170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  </a:t>
            </a:r>
          </a:p>
        </p:txBody>
      </p:sp>
      <p:sp>
        <p:nvSpPr>
          <p:cNvPr id="21" name="Strelica: desno 20">
            <a:extLst>
              <a:ext uri="{FF2B5EF4-FFF2-40B4-BE49-F238E27FC236}">
                <a16:creationId xmlns:a16="http://schemas.microsoft.com/office/drawing/2014/main" id="{C4FCDC83-C865-4D3D-9BF9-1B99BAF14D4B}"/>
              </a:ext>
            </a:extLst>
          </p:cNvPr>
          <p:cNvSpPr/>
          <p:nvPr/>
        </p:nvSpPr>
        <p:spPr>
          <a:xfrm>
            <a:off x="1695224" y="3619593"/>
            <a:ext cx="638191" cy="170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32229696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296318B-3083-49D3-ACD2-BAC1422E02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83427" y="91165"/>
            <a:ext cx="5740739" cy="1499616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+mn-lt"/>
                <a:cs typeface="Times New Roman" panose="02020603050405020304" pitchFamily="18" charset="0"/>
              </a:rPr>
              <a:t>Individualno savjetovanje: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84454FD-3EC3-4A52-807D-C50E6B06F1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8448" y="1994639"/>
            <a:ext cx="5740739" cy="4023360"/>
          </a:xfrm>
        </p:spPr>
        <p:txBody>
          <a:bodyPr>
            <a:normAutofit/>
          </a:bodyPr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Djeca i mladi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Razvoj socijalnih vještina, izgradnja samopouzdanja i samopoštovanja, vještine rješavanja problema, regulacija emocija i samokontrola, rad s traumatiziranom djecom </a:t>
            </a:r>
          </a:p>
          <a:p>
            <a:pPr marL="457200" lvl="1" indent="0">
              <a:buNone/>
            </a:pPr>
            <a:endParaRPr lang="hr-HR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Roditelji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 Jačanje roditeljskih kompetencija, primjerena briga o djetetu, postavljanje jasnih granica, pravila, komunikacijske i socijalizacijske vještine, educiranje o specifičnostima pojedine razvojne faze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CA03DDD-86D2-45C8-BA33-B59177404F1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3F6C86C-4BAE-4360-92D3-C99C13E33366}" type="datetime1">
              <a:rPr lang="hr-HR" smtClean="0"/>
              <a:pPr>
                <a:spcAft>
                  <a:spcPts val="600"/>
                </a:spcAft>
              </a:pPr>
              <a:t>11.2.2022.</a:t>
            </a:fld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4C10A2F-F86B-4FF6-B843-A3B5A1CDF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BAE3F6-9F67-43F1-9DC6-7A7F147D343E}" type="slidenum">
              <a:rPr lang="hr-HR" smtClean="0"/>
              <a:pPr>
                <a:spcAft>
                  <a:spcPts val="600"/>
                </a:spcAft>
              </a:pPr>
              <a:t>7</a:t>
            </a:fld>
            <a:endParaRPr lang="hr-HR"/>
          </a:p>
        </p:txBody>
      </p:sp>
      <p:pic>
        <p:nvPicPr>
          <p:cNvPr id="6" name="Slika 5">
            <a:extLst>
              <a:ext uri="{FF2B5EF4-FFF2-40B4-BE49-F238E27FC236}">
                <a16:creationId xmlns:a16="http://schemas.microsoft.com/office/drawing/2014/main" id="{53DD3AA2-EA6B-4CD2-9C49-C628ECF724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2411" y="1937463"/>
            <a:ext cx="3530267" cy="1491537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4D9BD6C8-12D5-4063-B737-D3F8FEB1138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8924" y="4698714"/>
            <a:ext cx="3291514" cy="113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25248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>
            <a:extLst>
              <a:ext uri="{FF2B5EF4-FFF2-40B4-BE49-F238E27FC236}">
                <a16:creationId xmlns:a16="http://schemas.microsoft.com/office/drawing/2014/main" id="{03CDBE1C-3496-4B6B-B083-84525DD380E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939" y="2624081"/>
            <a:ext cx="3248521" cy="1372499"/>
          </a:xfrm>
          <a:prstGeom prst="rect">
            <a:avLst/>
          </a:prstGeom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100F9462-0E93-4E16-BA42-2FC68C72FC1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82510" y="1188473"/>
            <a:ext cx="6739416" cy="28712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sz="3200" dirty="0"/>
              <a:t>Partnersko savjetovanje</a:t>
            </a:r>
          </a:p>
          <a:p>
            <a:pPr lvl="1">
              <a:buFontTx/>
              <a:buChar char="-"/>
            </a:pPr>
            <a:endParaRPr lang="hr-HR" dirty="0"/>
          </a:p>
          <a:p>
            <a:pPr lvl="1">
              <a:buFontTx/>
              <a:buChar char="-"/>
            </a:pPr>
            <a:r>
              <a:rPr lang="hr-HR" dirty="0"/>
              <a:t>Komunikacijske vještine, zajednički rad na rješavanju problema u odnosu, preuzimanje odgovornosti za odnos</a:t>
            </a:r>
          </a:p>
          <a:p>
            <a:pPr lvl="1">
              <a:buFontTx/>
              <a:buChar char="-"/>
            </a:pPr>
            <a:r>
              <a:rPr lang="hr-HR" dirty="0"/>
              <a:t>Moguće upućivanje u postupku razvoda braka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E4197520-5AF9-44EF-9481-3DD35AB2AD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024129" y="6470704"/>
            <a:ext cx="2154143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D3F6C86C-4BAE-4360-92D3-C99C13E33366}" type="datetime1">
              <a:rPr lang="hr-HR" smtClean="0"/>
              <a:pPr>
                <a:spcAft>
                  <a:spcPts val="600"/>
                </a:spcAft>
              </a:pPr>
              <a:t>11.2.2022.</a:t>
            </a:fld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C1F11719-1105-46D7-A557-7C34BA57F5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37333" y="6470704"/>
            <a:ext cx="973667" cy="274320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fld id="{2CBAE3F6-9F67-43F1-9DC6-7A7F147D343E}" type="slidenum">
              <a:rPr lang="hr-HR" smtClean="0"/>
              <a:pPr>
                <a:spcAft>
                  <a:spcPts val="600"/>
                </a:spcAft>
              </a:pPr>
              <a:t>8</a:t>
            </a:fld>
            <a:endParaRPr lang="hr-HR"/>
          </a:p>
        </p:txBody>
      </p:sp>
      <p:sp>
        <p:nvSpPr>
          <p:cNvPr id="11" name="TekstniOkvir 10">
            <a:extLst>
              <a:ext uri="{FF2B5EF4-FFF2-40B4-BE49-F238E27FC236}">
                <a16:creationId xmlns:a16="http://schemas.microsoft.com/office/drawing/2014/main" id="{924B51DD-AE47-4EC4-BDCB-95DE1946E022}"/>
              </a:ext>
            </a:extLst>
          </p:cNvPr>
          <p:cNvSpPr txBox="1"/>
          <p:nvPr/>
        </p:nvSpPr>
        <p:spPr>
          <a:xfrm>
            <a:off x="4475693" y="3996580"/>
            <a:ext cx="609600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32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Grupno savjetovanje</a:t>
            </a:r>
          </a:p>
          <a:p>
            <a:endParaRPr lang="hr-HR" sz="32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hr-HR" dirty="0"/>
              <a:t>- Uvjet: grupa sličnih karakteristika (npr. adolescenti, PUP, djeca roditelja u razvodu i sl.)</a:t>
            </a:r>
          </a:p>
          <a:p>
            <a:r>
              <a:rPr lang="hr-HR" dirty="0"/>
              <a:t>Posebna obveza – psihosocijalni tretman za mlade u sukobu sa zakonom </a:t>
            </a:r>
          </a:p>
        </p:txBody>
      </p:sp>
    </p:spTree>
    <p:extLst>
      <p:ext uri="{BB962C8B-B14F-4D97-AF65-F5344CB8AC3E}">
        <p14:creationId xmlns:p14="http://schemas.microsoft.com/office/powerpoint/2010/main" val="26179218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0AD3546-07F7-4E88-A911-D67F62C5D7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>
                <a:latin typeface="Times New Roman" panose="02020603050405020304" pitchFamily="18" charset="0"/>
                <a:cs typeface="Times New Roman" panose="02020603050405020304" pitchFamily="18" charset="0"/>
              </a:rPr>
              <a:t>Obiteljska medijacija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B34F051-AEC0-4EC2-8343-FD85B16D3DC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Obiteljska medijacija                  kratkotrajni proces              </a:t>
            </a:r>
            <a:r>
              <a:rPr lang="hr-HR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proces</a:t>
            </a:r>
            <a:r>
              <a:rPr lang="hr-HR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rješavanja problema pregovaranjem i olakšavanjem komunikacije                        između članova obitelji                  u kojem im treća osoba pomaže                 identificiranju potreba, briga i strahova                te osmišljavanju izvedivih i prihvatljivih  rješenja  sukoba                         cilj:  </a:t>
            </a:r>
            <a:r>
              <a:rPr lang="hr-HR" sz="1800" b="1" dirty="0">
                <a:solidFill>
                  <a:srgbClr val="7030A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postizanje zajedničkog sporazuma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hr-HR" sz="1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Kome je namijenjeno? </a:t>
            </a:r>
            <a:endParaRPr lang="hr-H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2">
              <a:buFont typeface="Wingdings" panose="05000000000000000000" pitchFamily="2" charset="2"/>
              <a:buChar char="§"/>
            </a:pPr>
            <a:r>
              <a:rPr lang="hr-HR" dirty="0">
                <a:latin typeface="Times New Roman" panose="02020603050405020304" pitchFamily="18" charset="0"/>
                <a:ea typeface="Times New Roman" panose="02020603050405020304" pitchFamily="18" charset="0"/>
              </a:rPr>
              <a:t>Razvod braka</a:t>
            </a:r>
          </a:p>
          <a:p>
            <a:pPr lvl="2">
              <a:buFont typeface="Wingdings" panose="05000000000000000000" pitchFamily="2" charset="2"/>
              <a:buChar char="§"/>
            </a:pPr>
            <a:r>
              <a:rPr lang="hr-HR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Postojanje bilo kakvog spornog pitanja unutar članova obitelji (pr. pitanje uzdržavanja starijeg člana obitelji, odlazak mlade osobe iz obiteljske kuće, prekid studija, odlazak člana obitelji u inozemstvo i sl.)</a:t>
            </a:r>
          </a:p>
          <a:p>
            <a:endParaRPr lang="hr-HR" sz="1800" dirty="0">
              <a:latin typeface="Times New Roman" panose="02020603050405020304" pitchFamily="18" charset="0"/>
            </a:endParaRPr>
          </a:p>
          <a:p>
            <a:endParaRPr lang="hr-HR" dirty="0"/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0232B387-8CFE-4B87-AD35-CCA34F8F55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6C86C-4BAE-4360-92D3-C99C13E33366}" type="datetime1">
              <a:rPr lang="hr-HR" smtClean="0"/>
              <a:t>11.2.2022.</a:t>
            </a:fld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594D0989-2D27-413B-9CBF-546D1595B4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BAE3F6-9F67-43F1-9DC6-7A7F147D343E}" type="slidenum">
              <a:rPr lang="hr-HR" smtClean="0"/>
              <a:t>9</a:t>
            </a:fld>
            <a:endParaRPr lang="hr-HR"/>
          </a:p>
        </p:txBody>
      </p:sp>
      <p:sp>
        <p:nvSpPr>
          <p:cNvPr id="6" name="Strelica: desno 5">
            <a:extLst>
              <a:ext uri="{FF2B5EF4-FFF2-40B4-BE49-F238E27FC236}">
                <a16:creationId xmlns:a16="http://schemas.microsoft.com/office/drawing/2014/main" id="{EF635706-C971-4036-AB24-7C3A2C99CBC7}"/>
              </a:ext>
            </a:extLst>
          </p:cNvPr>
          <p:cNvSpPr/>
          <p:nvPr/>
        </p:nvSpPr>
        <p:spPr>
          <a:xfrm>
            <a:off x="3334345" y="2080204"/>
            <a:ext cx="638191" cy="170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  </a:t>
            </a:r>
          </a:p>
        </p:txBody>
      </p:sp>
      <p:sp>
        <p:nvSpPr>
          <p:cNvPr id="7" name="Strelica: desno 6">
            <a:extLst>
              <a:ext uri="{FF2B5EF4-FFF2-40B4-BE49-F238E27FC236}">
                <a16:creationId xmlns:a16="http://schemas.microsoft.com/office/drawing/2014/main" id="{245C4110-ABD2-48BA-9945-6352F5F7F9C8}"/>
              </a:ext>
            </a:extLst>
          </p:cNvPr>
          <p:cNvSpPr/>
          <p:nvPr/>
        </p:nvSpPr>
        <p:spPr>
          <a:xfrm>
            <a:off x="5954714" y="2080204"/>
            <a:ext cx="638191" cy="170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  </a:t>
            </a:r>
          </a:p>
        </p:txBody>
      </p:sp>
      <p:sp>
        <p:nvSpPr>
          <p:cNvPr id="8" name="Strelica: desno 7">
            <a:extLst>
              <a:ext uri="{FF2B5EF4-FFF2-40B4-BE49-F238E27FC236}">
                <a16:creationId xmlns:a16="http://schemas.microsoft.com/office/drawing/2014/main" id="{7FE6D7A8-D587-424E-9A54-781D585A8A3A}"/>
              </a:ext>
            </a:extLst>
          </p:cNvPr>
          <p:cNvSpPr/>
          <p:nvPr/>
        </p:nvSpPr>
        <p:spPr>
          <a:xfrm>
            <a:off x="4176248" y="2472986"/>
            <a:ext cx="638191" cy="170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  </a:t>
            </a:r>
          </a:p>
        </p:txBody>
      </p:sp>
      <p:sp>
        <p:nvSpPr>
          <p:cNvPr id="9" name="Strelica: desno 8">
            <a:extLst>
              <a:ext uri="{FF2B5EF4-FFF2-40B4-BE49-F238E27FC236}">
                <a16:creationId xmlns:a16="http://schemas.microsoft.com/office/drawing/2014/main" id="{09792031-E775-4AF3-AECF-8BD955C3D3CE}"/>
              </a:ext>
            </a:extLst>
          </p:cNvPr>
          <p:cNvSpPr/>
          <p:nvPr/>
        </p:nvSpPr>
        <p:spPr>
          <a:xfrm>
            <a:off x="7454517" y="2472985"/>
            <a:ext cx="638191" cy="170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  </a:t>
            </a:r>
          </a:p>
        </p:txBody>
      </p:sp>
      <p:sp>
        <p:nvSpPr>
          <p:cNvPr id="10" name="Strelica: desno 9">
            <a:extLst>
              <a:ext uri="{FF2B5EF4-FFF2-40B4-BE49-F238E27FC236}">
                <a16:creationId xmlns:a16="http://schemas.microsoft.com/office/drawing/2014/main" id="{C69E48FA-729F-4A07-AFA5-031240BC3FF9}"/>
              </a:ext>
            </a:extLst>
          </p:cNvPr>
          <p:cNvSpPr/>
          <p:nvPr/>
        </p:nvSpPr>
        <p:spPr>
          <a:xfrm>
            <a:off x="3028408" y="3110685"/>
            <a:ext cx="638191" cy="489686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  </a:t>
            </a:r>
          </a:p>
        </p:txBody>
      </p:sp>
      <p:sp>
        <p:nvSpPr>
          <p:cNvPr id="11" name="Strelica: desno 10">
            <a:extLst>
              <a:ext uri="{FF2B5EF4-FFF2-40B4-BE49-F238E27FC236}">
                <a16:creationId xmlns:a16="http://schemas.microsoft.com/office/drawing/2014/main" id="{D09AE1F4-97EE-4880-B3A8-52043AFF4DFD}"/>
              </a:ext>
            </a:extLst>
          </p:cNvPr>
          <p:cNvSpPr/>
          <p:nvPr/>
        </p:nvSpPr>
        <p:spPr>
          <a:xfrm>
            <a:off x="6592905" y="2891576"/>
            <a:ext cx="638191" cy="170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  </a:t>
            </a:r>
          </a:p>
        </p:txBody>
      </p:sp>
      <p:sp>
        <p:nvSpPr>
          <p:cNvPr id="12" name="Strelica: desno 11">
            <a:extLst>
              <a:ext uri="{FF2B5EF4-FFF2-40B4-BE49-F238E27FC236}">
                <a16:creationId xmlns:a16="http://schemas.microsoft.com/office/drawing/2014/main" id="{4E6BB639-4EA1-4AD2-BDC1-82C188914BF1}"/>
              </a:ext>
            </a:extLst>
          </p:cNvPr>
          <p:cNvSpPr/>
          <p:nvPr/>
        </p:nvSpPr>
        <p:spPr>
          <a:xfrm>
            <a:off x="2062844" y="2891575"/>
            <a:ext cx="638191" cy="17052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dirty="0"/>
              <a:t>  </a:t>
            </a:r>
          </a:p>
        </p:txBody>
      </p:sp>
      <p:pic>
        <p:nvPicPr>
          <p:cNvPr id="14" name="Slika 13">
            <a:extLst>
              <a:ext uri="{FF2B5EF4-FFF2-40B4-BE49-F238E27FC236}">
                <a16:creationId xmlns:a16="http://schemas.microsoft.com/office/drawing/2014/main" id="{620EACC3-6296-4995-8B7B-5515E73361F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407" y="5472292"/>
            <a:ext cx="3291514" cy="113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549578"/>
      </p:ext>
    </p:extLst>
  </p:cSld>
  <p:clrMapOvr>
    <a:masterClrMapping/>
  </p:clrMapOvr>
</p:sld>
</file>

<file path=ppt/theme/theme1.xml><?xml version="1.0" encoding="utf-8"?>
<a:theme xmlns:a="http://schemas.openxmlformats.org/drawingml/2006/main" name="Retrospektiva">
  <a:themeElements>
    <a:clrScheme name="Retrospektiva">
      <a:dk1>
        <a:srgbClr val="000000"/>
      </a:dk1>
      <a:lt1>
        <a:sysClr val="window" lastClr="FFFFFF"/>
      </a:lt1>
      <a:dk2>
        <a:srgbClr val="637052"/>
      </a:dk2>
      <a:lt2>
        <a:srgbClr val="CCDDEA"/>
      </a:lt2>
      <a:accent1>
        <a:srgbClr val="E48312"/>
      </a:accent1>
      <a:accent2>
        <a:srgbClr val="BD582C"/>
      </a:accent2>
      <a:accent3>
        <a:srgbClr val="865640"/>
      </a:accent3>
      <a:accent4>
        <a:srgbClr val="9B8357"/>
      </a:accent4>
      <a:accent5>
        <a:srgbClr val="C2BC80"/>
      </a:accent5>
      <a:accent6>
        <a:srgbClr val="94A088"/>
      </a:accent6>
      <a:hlink>
        <a:srgbClr val="2998E3"/>
      </a:hlink>
      <a:folHlink>
        <a:srgbClr val="8C8C8C"/>
      </a:folHlink>
    </a:clrScheme>
    <a:fontScheme name="Retrospektiva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ktiva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Retrospect" id="{5F128B03-DCCA-4EEB-AB3B-CF2899314A46}" vid="{3F1AAB62-24C6-49D2-8E01-B56FAC9A3DC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Retrospect</Template>
  <TotalTime>92</TotalTime>
  <Words>738</Words>
  <Application>Microsoft Office PowerPoint</Application>
  <PresentationFormat>Široki zaslon</PresentationFormat>
  <Paragraphs>159</Paragraphs>
  <Slides>11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11</vt:i4>
      </vt:variant>
    </vt:vector>
  </HeadingPairs>
  <TitlesOfParts>
    <vt:vector size="19" baseType="lpstr">
      <vt:lpstr>Arial</vt:lpstr>
      <vt:lpstr>Calibri</vt:lpstr>
      <vt:lpstr>Calibri Light</vt:lpstr>
      <vt:lpstr>Sitka Subheading Semibold</vt:lpstr>
      <vt:lpstr>Tahoma</vt:lpstr>
      <vt:lpstr>Times New Roman</vt:lpstr>
      <vt:lpstr>Wingdings</vt:lpstr>
      <vt:lpstr>Retrospektiva</vt:lpstr>
      <vt:lpstr>PowerPoint prezentacija</vt:lpstr>
      <vt:lpstr>Organizacija podružnice</vt:lpstr>
      <vt:lpstr> Ovo smo mi </vt:lpstr>
      <vt:lpstr>CILJANE SKUPINE</vt:lpstr>
      <vt:lpstr>Planirane aktivnosti:</vt:lpstr>
      <vt:lpstr> </vt:lpstr>
      <vt:lpstr>Individualno savjetovanje:</vt:lpstr>
      <vt:lpstr>PowerPoint prezentacija</vt:lpstr>
      <vt:lpstr>Obiteljska medijacija</vt:lpstr>
      <vt:lpstr>Kada uputiti osobu na savjetovanje? </vt:lpstr>
      <vt:lpstr>HVALA NA PAŽNJI!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Marija Đuran</dc:creator>
  <cp:lastModifiedBy>Marija Đuran</cp:lastModifiedBy>
  <cp:revision>12</cp:revision>
  <dcterms:created xsi:type="dcterms:W3CDTF">2022-02-11T09:42:01Z</dcterms:created>
  <dcterms:modified xsi:type="dcterms:W3CDTF">2022-02-11T11:16:20Z</dcterms:modified>
</cp:coreProperties>
</file>