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2" r:id="rId4"/>
    <p:sldId id="263" r:id="rId5"/>
    <p:sldId id="264" r:id="rId6"/>
    <p:sldId id="269" r:id="rId7"/>
    <p:sldId id="270" r:id="rId8"/>
    <p:sldId id="266" r:id="rId9"/>
    <p:sldId id="267" r:id="rId10"/>
    <p:sldId id="271" r:id="rId11"/>
    <p:sldId id="273" r:id="rId12"/>
    <p:sldId id="274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r-HR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15198CD-10A0-4D30-9673-D4D5BE343DB5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FDDC24-E3E8-45B1-B9B5-F69E3C3100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niOkvir 12"/>
          <p:cNvSpPr txBox="1"/>
          <p:nvPr/>
        </p:nvSpPr>
        <p:spPr>
          <a:xfrm>
            <a:off x="0" y="30689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Konferencija</a:t>
            </a:r>
          </a:p>
          <a:p>
            <a:pPr algn="ctr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I. 2022.</a:t>
            </a:r>
          </a:p>
        </p:txBody>
      </p:sp>
      <p:pic>
        <p:nvPicPr>
          <p:cNvPr id="1027" name="Picture 3" descr="C:\Users\VladimirSadek\Desktop\Svi u školi, svi pri stolu 5\Vidljivost\potpis i odgovor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65104"/>
            <a:ext cx="6480810" cy="1973390"/>
          </a:xfrm>
          <a:prstGeom prst="rect">
            <a:avLst/>
          </a:prstGeom>
          <a:noFill/>
        </p:spPr>
      </p:pic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90455A57-6C98-41CC-8E79-9F38C85E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9506"/>
            <a:ext cx="4178919" cy="1839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600" dirty="0"/>
            </a:br>
            <a:r>
              <a:rPr lang="hr-HR" sz="3600" dirty="0">
                <a:solidFill>
                  <a:srgbClr val="C00000"/>
                </a:solidFill>
              </a:rPr>
              <a:t>Obveze partnera – Dokumentacija za ZNS </a:t>
            </a:r>
            <a:br>
              <a:rPr lang="hr-HR" sz="3600" dirty="0">
                <a:solidFill>
                  <a:srgbClr val="C00000"/>
                </a:solidFill>
              </a:rPr>
            </a:br>
            <a:endParaRPr lang="hr-HR" sz="36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hr-HR" dirty="0"/>
          </a:p>
          <a:p>
            <a:pPr lvl="0"/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Evidencija prisutnosti učenika </a:t>
            </a:r>
            <a:endParaRPr lang="hr-HR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42925" lvl="0" indent="-271463"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popunjena u skladu s e-dnevnikom</a:t>
            </a:r>
          </a:p>
          <a:p>
            <a:pPr marL="542925" lvl="0" indent="-271463">
              <a:buFont typeface="Wingdings" panose="05000000000000000000" pitchFamily="2" charset="2"/>
              <a:buChar char="Ø"/>
            </a:pPr>
            <a:endParaRPr lang="hr-HR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42925" indent="-271463"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kontrola točnosti evidencije </a:t>
            </a:r>
            <a:r>
              <a:rPr lang="hr-HR" sz="2400" b="1" dirty="0">
                <a:solidFill>
                  <a:schemeClr val="accent6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r-HR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Izvještaj o prisutnosti na nastavi </a:t>
            </a:r>
            <a:r>
              <a:rPr lang="hr-HR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korisnika prehrane preko projekta – PDF kreiran direktno iz E-dnevnika (</a:t>
            </a:r>
            <a:r>
              <a:rPr lang="hr-HR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za uzorak nasumično odabranih učenika)</a:t>
            </a:r>
          </a:p>
          <a:p>
            <a:pPr marL="781050" lvl="0" indent="0" algn="just"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781050" lvl="0" indent="0" algn="just"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781050" lvl="0" indent="0" algn="just"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781050" lvl="0" indent="0" algn="just"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hr-HR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hr-HR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hr-HR" sz="2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hr-HR" sz="2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sz="2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Tablica o pokazateljima </a:t>
            </a:r>
            <a:r>
              <a:rPr lang="hr-HR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broj učenika na početku </a:t>
            </a:r>
            <a:r>
              <a:rPr lang="hr-HR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šk.god</a:t>
            </a:r>
            <a:r>
              <a:rPr lang="hr-HR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+ migracije</a:t>
            </a:r>
          </a:p>
          <a:p>
            <a:endParaRPr lang="hr-HR" sz="2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GDPR – obveza škola</a:t>
            </a:r>
          </a:p>
          <a:p>
            <a:pPr marL="0" lvl="0" indent="0">
              <a:buNone/>
            </a:pPr>
            <a:endParaRPr lang="hr-HR" b="1" dirty="0"/>
          </a:p>
          <a:p>
            <a:pPr marL="0" lvl="0" indent="0">
              <a:buNone/>
            </a:pPr>
            <a:endParaRPr lang="hr-HR" b="1" dirty="0"/>
          </a:p>
          <a:p>
            <a:endParaRPr lang="hr-HR" dirty="0"/>
          </a:p>
        </p:txBody>
      </p:sp>
      <p:pic>
        <p:nvPicPr>
          <p:cNvPr id="5" name="Slika 4" descr="Slika na kojoj se prikazuje stol&#10;&#10;Opis je automatski generiran">
            <a:extLst>
              <a:ext uri="{FF2B5EF4-FFF2-40B4-BE49-F238E27FC236}">
                <a16:creationId xmlns:a16="http://schemas.microsoft.com/office/drawing/2014/main" id="{BA52D49C-74E9-47E4-8E2A-48468A9DB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4" y="3284984"/>
            <a:ext cx="7529212" cy="1425063"/>
          </a:xfrm>
          <a:prstGeom prst="rect">
            <a:avLst/>
          </a:prstGeom>
        </p:spPr>
      </p:pic>
      <p:pic>
        <p:nvPicPr>
          <p:cNvPr id="6" name="Picture 2" descr="C:\Users\VladimirSadek\Desktop\Svi u školi, svi pri stolu 5\Vidljivost\vidljivost logo.jpg">
            <a:extLst>
              <a:ext uri="{FF2B5EF4-FFF2-40B4-BE49-F238E27FC236}">
                <a16:creationId xmlns:a16="http://schemas.microsoft.com/office/drawing/2014/main" id="{BAF762DD-0B45-4B30-B8BE-A64FA298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877272"/>
            <a:ext cx="3597593" cy="70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168352"/>
          </a:xfrm>
        </p:spPr>
        <p:txBody>
          <a:bodyPr>
            <a:normAutofit fontScale="92500" lnSpcReduction="20000"/>
          </a:bodyPr>
          <a:lstStyle/>
          <a:p>
            <a:pPr marL="0" lvl="0" indent="180975">
              <a:buFont typeface="Wingdings" pitchFamily="2" charset="2"/>
              <a:buChar char="Ø"/>
            </a:pP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1. stupac – upisuje se broj dana naznačen u e-dnevniku</a:t>
            </a:r>
          </a:p>
          <a:p>
            <a:pPr marL="0" lvl="0" indent="180975">
              <a:buFont typeface="Wingdings" pitchFamily="2" charset="2"/>
              <a:buChar char="Ø"/>
            </a:pP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 stupac – točan broj obroka</a:t>
            </a:r>
          </a:p>
          <a:p>
            <a:pPr marL="0" lvl="0" indent="180975">
              <a:buFont typeface="Wingdings" pitchFamily="2" charset="2"/>
              <a:buChar char="Ø"/>
            </a:pP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3. stupac – ako u prva dva stupca brojke nisu identične obrazlaže se odstupanje</a:t>
            </a:r>
          </a:p>
          <a:p>
            <a:pPr>
              <a:buNone/>
            </a:pPr>
            <a:endParaRPr lang="hr-HR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Obrok se priznaje za do 3 dana izostanka u jednom mjesecu</a:t>
            </a:r>
          </a:p>
          <a:p>
            <a:pPr>
              <a:buFont typeface="Courier New" pitchFamily="49" charset="0"/>
              <a:buChar char="o"/>
            </a:pP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Samoizolacija se tretira kao izostanak</a:t>
            </a:r>
          </a:p>
          <a:p>
            <a:pPr>
              <a:buFont typeface="Courier New" pitchFamily="49" charset="0"/>
              <a:buChar char="o"/>
            </a:pP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Za </a:t>
            </a:r>
            <a:r>
              <a:rPr lang="hr-HR" sz="2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online</a:t>
            </a: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nastavu – ne priznaje se obrok </a:t>
            </a:r>
          </a:p>
          <a:p>
            <a:pPr>
              <a:buFont typeface="Courier New" pitchFamily="49" charset="0"/>
              <a:buChar char="o"/>
            </a:pP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Navesti u obrazloženju ako podaci u e-dnevniku nisu usklađeni sa stvarnim stanjem</a:t>
            </a:r>
          </a:p>
          <a:p>
            <a:pPr marL="0" indent="266700">
              <a:buFont typeface="Courier New" pitchFamily="49" charset="0"/>
              <a:buChar char="o"/>
            </a:pP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Ako kuhinja nije radila – ne priznaje se obrok – navesti datume</a:t>
            </a:r>
          </a:p>
          <a:p>
            <a:pPr marL="0" indent="266700">
              <a:buFont typeface="Courier New" pitchFamily="49" charset="0"/>
              <a:buChar char="o"/>
            </a:pPr>
            <a:r>
              <a:rPr lang="hr-H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Sve datume izostanaka navesti u obrazloženju</a:t>
            </a:r>
          </a:p>
          <a:p>
            <a:pPr>
              <a:buFont typeface="Courier New" pitchFamily="49" charset="0"/>
              <a:buChar char="o"/>
            </a:pPr>
            <a:endParaRPr lang="hr-HR" sz="2000" dirty="0"/>
          </a:p>
          <a:p>
            <a:pPr>
              <a:buFont typeface="Courier New" pitchFamily="49" charset="0"/>
              <a:buChar char="o"/>
            </a:pPr>
            <a:endParaRPr lang="hr-HR" sz="20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solidFill>
                  <a:srgbClr val="C00000"/>
                </a:solidFill>
              </a:rPr>
              <a:t>Evidencija prisutnosti učenika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5" name="Slika 4" descr="Slika na kojoj se prikazuje stol&#10;&#10;Opis je automatski generiran">
            <a:extLst>
              <a:ext uri="{FF2B5EF4-FFF2-40B4-BE49-F238E27FC236}">
                <a16:creationId xmlns:a16="http://schemas.microsoft.com/office/drawing/2014/main" id="{4647CB20-EBA9-4D2C-8915-6FAB0F3B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09120"/>
            <a:ext cx="6792483" cy="21685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algn="ctr"/>
            <a:r>
              <a:rPr lang="hr-HR" sz="4400" dirty="0">
                <a:solidFill>
                  <a:srgbClr val="C00000"/>
                </a:solidFill>
              </a:rPr>
              <a:t>Obveze partnera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5338936" cy="4896544"/>
          </a:xfrm>
        </p:spPr>
        <p:txBody>
          <a:bodyPr>
            <a:normAutofit fontScale="62500" lnSpcReduction="20000"/>
          </a:bodyPr>
          <a:lstStyle/>
          <a:p>
            <a:endParaRPr lang="hr-HR" dirty="0"/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Vidljivost </a:t>
            </a:r>
          </a:p>
          <a:p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892175">
              <a:buFont typeface="Wingdings" pitchFamily="2" charset="2"/>
              <a:buChar char="Ø"/>
            </a:pP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Plakat projekta na oglasnoj ploči, ulazu ili vidljivom mjestu</a:t>
            </a:r>
          </a:p>
          <a:p>
            <a:pPr marL="892175">
              <a:buFont typeface="Wingdings" pitchFamily="2" charset="2"/>
              <a:buChar char="Ø"/>
            </a:pP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Objava plakata na web stranici škole</a:t>
            </a:r>
          </a:p>
          <a:p>
            <a:pPr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Imati spremnu dokumentaciju za kontrolu</a:t>
            </a:r>
          </a:p>
          <a:p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Odluke školskog odbora - o utvrđivanju kriterija i o broju učenika</a:t>
            </a:r>
          </a:p>
          <a:p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Dokazna dokumentacija za svakog učenika</a:t>
            </a:r>
          </a:p>
          <a:p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Evidencija izvora financiranja - za sve učenike</a:t>
            </a: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 školi navesti tko financira njihovu prehranu. </a:t>
            </a:r>
          </a:p>
          <a:p>
            <a:endParaRPr lang="hr-HR" dirty="0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F4E0C528-40AB-4B11-B3BF-ACC9281E7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38" y="1484784"/>
            <a:ext cx="3106752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64496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/>
          </a:p>
          <a:p>
            <a:pPr algn="ctr">
              <a:buNone/>
            </a:pP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Hvala na pažnji!</a:t>
            </a:r>
          </a:p>
        </p:txBody>
      </p:sp>
      <p:pic>
        <p:nvPicPr>
          <p:cNvPr id="7" name="Slika 6" descr="EpsonVladimirS_20180418_08095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7557516" cy="1709928"/>
          </a:xfrm>
          <a:prstGeom prst="rect">
            <a:avLst/>
          </a:prstGeom>
        </p:spPr>
      </p:pic>
      <p:pic>
        <p:nvPicPr>
          <p:cNvPr id="5" name="Picture 2" descr="C:\Users\VladimirSadek\Desktop\Svi u školi, svi pri stolu 5\Vidljivost\vidljivos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877272"/>
            <a:ext cx="3597593" cy="704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40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O projektu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974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KORISNIK:</a:t>
            </a: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Koprivničko-križevačka županija                                                                    </a:t>
            </a: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PROJEKTNI PARTNERI: 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18 osnovnih škola kojima je Županija osnivač:</a:t>
            </a:r>
          </a:p>
          <a:p>
            <a:pPr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Sidonije Rubido Erdödy Gornja Rijeka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Legrad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Kloštar Podravski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Andrije </a:t>
            </a:r>
            <a:r>
              <a:rPr lang="hr-HR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Palmovića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Rasinja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Koprivnički Bregi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Sveti Petar Orehovec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“Grigor Vitez” Sveti Ivan Žabno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„Fran Koncelak“ Drnje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„Mihovil Pavlek Miškina“ </a:t>
            </a:r>
            <a:r>
              <a:rPr lang="hr-HR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Đelekovec</a:t>
            </a: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„Ivan Lacković </a:t>
            </a:r>
            <a:r>
              <a:rPr lang="hr-HR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Croata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“ </a:t>
            </a:r>
            <a:r>
              <a:rPr lang="hr-HR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Kalinovac</a:t>
            </a: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Koprivnički Ivanec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Kalnik	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Ferdinandovac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</a:t>
            </a:r>
            <a:r>
              <a:rPr lang="hr-HR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Sokolovac</a:t>
            </a: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“</a:t>
            </a:r>
            <a:r>
              <a:rPr lang="hr-HR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Prof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Blaž </a:t>
            </a:r>
            <a:r>
              <a:rPr lang="hr-HR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Mađer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” Novigrad Podravski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</a:t>
            </a:r>
            <a:r>
              <a:rPr lang="hr-HR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Prof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Franje Viktora </a:t>
            </a:r>
            <a:r>
              <a:rPr lang="hr-HR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Šignjara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Virje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Molve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OŠ Gola</a:t>
            </a:r>
          </a:p>
        </p:txBody>
      </p:sp>
      <p:pic>
        <p:nvPicPr>
          <p:cNvPr id="2050" name="Picture 2" descr="C:\Users\VladimirSadek\Desktop\Svi u školi, svi pri stolu 5\Vidljivost\vidljivo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877272"/>
            <a:ext cx="3597593" cy="70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O projektu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303043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Ukupna vrijednost : </a:t>
            </a: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904.601,25</a:t>
            </a: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 kn</a:t>
            </a:r>
          </a:p>
          <a:p>
            <a:pPr algn="just"/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Bespovratna sredstva: 100%</a:t>
            </a:r>
          </a:p>
          <a:p>
            <a:pPr algn="just"/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IZVOR FINANCIRANJA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 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Fond europske pomoći za najpotrebitije (FEAD) – 85%</a:t>
            </a: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Državni proračun Republike Hrvatske – 15%</a:t>
            </a:r>
          </a:p>
          <a:p>
            <a:pPr algn="just"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>
              <a:buNone/>
            </a:pP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UPRAVLJAČKO TIJELO: 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Ministarstvo rada, mirovinskoga sustava, obitelji i socijalne politike</a:t>
            </a:r>
          </a:p>
          <a:p>
            <a:pPr algn="just"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Ugovor o dodjeli bespovratnih sredstava potpisan 31. kolovoza 2021.</a:t>
            </a:r>
          </a:p>
        </p:txBody>
      </p:sp>
      <p:pic>
        <p:nvPicPr>
          <p:cNvPr id="5" name="Picture 2" descr="C:\Users\VladimirSadek\Desktop\Svi u školi, svi pri stolu 5\Vidljivost\vidljivo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877272"/>
            <a:ext cx="3597593" cy="70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O projektu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POZIV: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Osiguravanje školske prehrane za djecu u riziku od siromaštva (školska godina 2021. – 2022.)</a:t>
            </a:r>
          </a:p>
          <a:p>
            <a:pPr algn="just"/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OPĆI CILJ: 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Ublažavanje najgorih oblika dječjeg siromaštva u Koprivničko-križevačkoj županiji, pružanjem nefinancijske pomoći djeci u siromaštvu ili u riziku od siromaštva</a:t>
            </a:r>
          </a:p>
          <a:p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SVRHA PROJEKTA: 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Osigurati školsku prehranu za učenike u županijskim osnovnim školama koji žive u siromaštvu ili su u riziku od siromaštva.</a:t>
            </a:r>
          </a:p>
          <a:p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CILJNA SKUPINA: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900 učenika koji žive u siromaštvu ili u riziku od siromaštva – za njih je projektom osigurana besplatna školska prehrana</a:t>
            </a:r>
          </a:p>
        </p:txBody>
      </p:sp>
      <p:pic>
        <p:nvPicPr>
          <p:cNvPr id="5" name="Picture 2" descr="C:\Users\VladimirSadek\Desktop\Svi u školi, svi pri stolu 5\Vidljivost\vidljivo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877272"/>
            <a:ext cx="3597593" cy="70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b="1" dirty="0">
                <a:solidFill>
                  <a:srgbClr val="C00000"/>
                </a:solidFill>
              </a:rPr>
              <a:t>ELEMENTI PROJEKTA</a:t>
            </a:r>
            <a:endParaRPr lang="hr-HR" sz="36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960440"/>
          </a:xfrm>
        </p:spPr>
        <p:txBody>
          <a:bodyPr>
            <a:normAutofit fontScale="92500" lnSpcReduction="10000"/>
          </a:bodyPr>
          <a:lstStyle/>
          <a:p>
            <a:r>
              <a:rPr lang="hr-HR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Trošak kupnje hrane/trošak školskog obroka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priprema školskih obroka za uključene učenike tijekom 10 mjeseci u školskoj godini 2021./2022.</a:t>
            </a:r>
          </a:p>
          <a:p>
            <a:pPr>
              <a:buNone/>
            </a:pP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Maksimalno </a:t>
            </a: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157.500 obroka</a:t>
            </a:r>
          </a:p>
          <a:p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Administrativni troškovi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promocija i vidljivost projekta, projektni menadžment, koordinacija korisnika i partnera</a:t>
            </a:r>
          </a:p>
        </p:txBody>
      </p:sp>
      <p:pic>
        <p:nvPicPr>
          <p:cNvPr id="5" name="Picture 2" descr="C:\Users\VladimirSadek\Desktop\Svi u školi, svi pri stolu 5\Vidljivost\vidljivo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877272"/>
            <a:ext cx="3597593" cy="70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>
                <a:solidFill>
                  <a:srgbClr val="C00000"/>
                </a:solidFill>
              </a:rPr>
              <a:t>CILJNA SKUPINA POZIVA</a:t>
            </a:r>
            <a:endParaRPr lang="hr-HR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DC93CDA9-7EA7-4066-A0FD-CC06DDC44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40574"/>
              </p:ext>
            </p:extLst>
          </p:nvPr>
        </p:nvGraphicFramePr>
        <p:xfrm>
          <a:off x="107504" y="980728"/>
          <a:ext cx="8856984" cy="583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486">
                  <a:extLst>
                    <a:ext uri="{9D8B030D-6E8A-4147-A177-3AD203B41FA5}">
                      <a16:colId xmlns:a16="http://schemas.microsoft.com/office/drawing/2014/main" val="2641734808"/>
                    </a:ext>
                  </a:extLst>
                </a:gridCol>
                <a:gridCol w="4894954">
                  <a:extLst>
                    <a:ext uri="{9D8B030D-6E8A-4147-A177-3AD203B41FA5}">
                      <a16:colId xmlns:a16="http://schemas.microsoft.com/office/drawing/2014/main" val="2565875701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172006183"/>
                    </a:ext>
                  </a:extLst>
                </a:gridCol>
              </a:tblGrid>
              <a:tr h="441182">
                <a:tc>
                  <a:txBody>
                    <a:bodyPr/>
                    <a:lstStyle/>
                    <a:p>
                      <a:r>
                        <a:rPr lang="lt-LT" sz="1400" b="1" dirty="0">
                          <a:solidFill>
                            <a:schemeClr val="bg1"/>
                          </a:solidFill>
                          <a:effectLst/>
                        </a:rPr>
                        <a:t>OBVEZAN KRITERIJ 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lt-LT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400" b="1">
                          <a:solidFill>
                            <a:schemeClr val="bg1"/>
                          </a:solidFill>
                          <a:effectLst/>
                        </a:rPr>
                        <a:t>DOKAZNI DOKUMENTI </a:t>
                      </a:r>
                      <a:endParaRPr lang="hr-HR" sz="1400" b="1">
                        <a:solidFill>
                          <a:schemeClr val="bg1"/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bg1"/>
                          </a:solidFill>
                          <a:effectLst/>
                        </a:rPr>
                        <a:t>BROJ UČENIKA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0491841"/>
                  </a:ext>
                </a:extLst>
              </a:tr>
              <a:tr h="1662061">
                <a:tc>
                  <a:txBody>
                    <a:bodyPr/>
                    <a:lstStyle/>
                    <a:p>
                      <a:r>
                        <a:rPr lang="lt-LT" sz="1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DJECA IZ OBITELJI KOJE SU KORISNICE PRAVA NA DOPLATAK ZA DJECU </a:t>
                      </a:r>
                      <a:endParaRPr lang="hr-HR" sz="1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Važeće rješenje HZMO-a o priznavanju prava na doplatak za djecu ili potvrda HZMO-a o isplaćenom doplatku za djecu ili uvjerenje HZMO-a o priznatom pravu na doplatak za djecu ili potvrda o visini dohotka i primitka Porezne uprave iz koje je vidljiva isplata dječjeg doplatka </a:t>
                      </a:r>
                      <a:endParaRPr lang="hr-HR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lt-LT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Dokazni dokument treba biti izdan 2021. godine</a:t>
                      </a:r>
                      <a:endParaRPr lang="hr-HR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839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4326792"/>
                  </a:ext>
                </a:extLst>
              </a:tr>
              <a:tr h="623272">
                <a:tc>
                  <a:txBody>
                    <a:bodyPr/>
                    <a:lstStyle/>
                    <a:p>
                      <a:r>
                        <a:rPr lang="lt-LT" sz="1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DODATNI KRITERIJI </a:t>
                      </a:r>
                      <a:endParaRPr lang="hr-HR" sz="1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lt-LT" sz="1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(10 % od ukupnog broja djece)</a:t>
                      </a:r>
                      <a:endParaRPr lang="hr-HR" sz="1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lt-LT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61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1800935"/>
                  </a:ext>
                </a:extLst>
              </a:tr>
              <a:tr h="1038787">
                <a:tc>
                  <a:txBody>
                    <a:bodyPr/>
                    <a:lstStyle/>
                    <a:p>
                      <a:r>
                        <a:rPr lang="lt-LT" sz="14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Djeca iz višečlane obitelji (obitelj s troje i više djece) </a:t>
                      </a:r>
                      <a:endParaRPr lang="hr-HR" sz="1400" b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lt-LT" sz="14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- sva djeca koja žive u zajedničkom kućanstvu </a:t>
                      </a:r>
                      <a:endParaRPr lang="hr-HR" sz="1400" b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Izjava o članovima zajedničkog kućanstva i rodni listovi djece ili potvrde o školovanju </a:t>
                      </a:r>
                      <a:endParaRPr lang="hr-HR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9389"/>
                  </a:ext>
                </a:extLst>
              </a:tr>
              <a:tr h="663408">
                <a:tc>
                  <a:txBody>
                    <a:bodyPr/>
                    <a:lstStyle/>
                    <a:p>
                      <a:r>
                        <a:rPr lang="lt-LT" sz="14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Djeca iz jednoroditeljskih obitelji </a:t>
                      </a:r>
                      <a:endParaRPr lang="hr-HR" sz="1400" b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Rodni list djeteta ili izvadak iz matice rođenih i važeća odluka suda o roditeljskoj skrbi ili smrtni list roditelja ili izvadak iz matice umrlih </a:t>
                      </a:r>
                      <a:endParaRPr lang="hr-HR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9864"/>
                  </a:ext>
                </a:extLst>
              </a:tr>
              <a:tr h="1038787">
                <a:tc>
                  <a:txBody>
                    <a:bodyPr/>
                    <a:lstStyle/>
                    <a:p>
                      <a:r>
                        <a:rPr lang="lt-LT" sz="1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Djeca iz obitelji u riziku od siromaštva - po osobnoj procjeni djelatnika škole ili centra za socijalnu skrb </a:t>
                      </a:r>
                      <a:endParaRPr lang="hr-HR" sz="1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Mišljenje/Izjava školskog pedagoga, učitelja, ravnatelja škole, socijalnog radnika ili druge stručne osobe upućene u nepovoljne životne prilike učenika </a:t>
                      </a:r>
                      <a:endParaRPr lang="hr-HR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93235"/>
                  </a:ext>
                </a:extLst>
              </a:tr>
              <a:tr h="365150">
                <a:tc gridSpan="2">
                  <a:txBody>
                    <a:bodyPr/>
                    <a:lstStyle/>
                    <a:p>
                      <a:r>
                        <a:rPr lang="lt-LT" sz="16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UKUPNO </a:t>
                      </a:r>
                      <a:endParaRPr lang="hr-HR" sz="16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900</a:t>
                      </a:r>
                      <a:endParaRPr lang="hr-HR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EUAlbertina"/>
                        <a:ea typeface="Times New Roman" panose="02020603050405020304" pitchFamily="18" charset="0"/>
                        <a:cs typeface="EUAlberti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12337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85192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solidFill>
                  <a:schemeClr val="accent6">
                    <a:lumMod val="50000"/>
                  </a:schemeClr>
                </a:solidFill>
              </a:rPr>
              <a:t>Uključeni učenici po školama</a:t>
            </a:r>
          </a:p>
        </p:txBody>
      </p:sp>
      <p:pic>
        <p:nvPicPr>
          <p:cNvPr id="5" name="Picture 2" descr="C:\Users\VladimirSadek\Desktop\Svi u školi, svi pri stolu 5\Vidljivost\vidljivo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877272"/>
            <a:ext cx="3597593" cy="704374"/>
          </a:xfrm>
          <a:prstGeom prst="rect">
            <a:avLst/>
          </a:prstGeom>
          <a:noFill/>
        </p:spPr>
      </p:pic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7A0EFC49-FD67-4A52-AA5F-38E8999FB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52826"/>
              </p:ext>
            </p:extLst>
          </p:nvPr>
        </p:nvGraphicFramePr>
        <p:xfrm>
          <a:off x="107504" y="908721"/>
          <a:ext cx="8928991" cy="4104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883">
                  <a:extLst>
                    <a:ext uri="{9D8B030D-6E8A-4147-A177-3AD203B41FA5}">
                      <a16:colId xmlns:a16="http://schemas.microsoft.com/office/drawing/2014/main" val="267867806"/>
                    </a:ext>
                  </a:extLst>
                </a:gridCol>
                <a:gridCol w="1171782">
                  <a:extLst>
                    <a:ext uri="{9D8B030D-6E8A-4147-A177-3AD203B41FA5}">
                      <a16:colId xmlns:a16="http://schemas.microsoft.com/office/drawing/2014/main" val="3635790150"/>
                    </a:ext>
                  </a:extLst>
                </a:gridCol>
                <a:gridCol w="983051">
                  <a:extLst>
                    <a:ext uri="{9D8B030D-6E8A-4147-A177-3AD203B41FA5}">
                      <a16:colId xmlns:a16="http://schemas.microsoft.com/office/drawing/2014/main" val="1499845220"/>
                    </a:ext>
                  </a:extLst>
                </a:gridCol>
                <a:gridCol w="983966">
                  <a:extLst>
                    <a:ext uri="{9D8B030D-6E8A-4147-A177-3AD203B41FA5}">
                      <a16:colId xmlns:a16="http://schemas.microsoft.com/office/drawing/2014/main" val="2871406549"/>
                    </a:ext>
                  </a:extLst>
                </a:gridCol>
                <a:gridCol w="1376086">
                  <a:extLst>
                    <a:ext uri="{9D8B030D-6E8A-4147-A177-3AD203B41FA5}">
                      <a16:colId xmlns:a16="http://schemas.microsoft.com/office/drawing/2014/main" val="2367726643"/>
                    </a:ext>
                  </a:extLst>
                </a:gridCol>
                <a:gridCol w="1156206">
                  <a:extLst>
                    <a:ext uri="{9D8B030D-6E8A-4147-A177-3AD203B41FA5}">
                      <a16:colId xmlns:a16="http://schemas.microsoft.com/office/drawing/2014/main" val="3794972446"/>
                    </a:ext>
                  </a:extLst>
                </a:gridCol>
                <a:gridCol w="983051">
                  <a:extLst>
                    <a:ext uri="{9D8B030D-6E8A-4147-A177-3AD203B41FA5}">
                      <a16:colId xmlns:a16="http://schemas.microsoft.com/office/drawing/2014/main" val="384716969"/>
                    </a:ext>
                  </a:extLst>
                </a:gridCol>
                <a:gridCol w="983966">
                  <a:extLst>
                    <a:ext uri="{9D8B030D-6E8A-4147-A177-3AD203B41FA5}">
                      <a16:colId xmlns:a16="http://schemas.microsoft.com/office/drawing/2014/main" val="3587899593"/>
                    </a:ext>
                  </a:extLst>
                </a:gridCol>
              </a:tblGrid>
              <a:tr h="645263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Škola</a:t>
                      </a:r>
                      <a:endParaRPr lang="hr-HR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Obavezan kriterij</a:t>
                      </a:r>
                      <a:endParaRPr lang="hr-HR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Dodatni kriterij</a:t>
                      </a:r>
                      <a:endParaRPr lang="hr-HR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Ukupno</a:t>
                      </a:r>
                      <a:endParaRPr lang="hr-HR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Škola</a:t>
                      </a:r>
                      <a:endParaRPr lang="hr-HR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Obavezan kriterij</a:t>
                      </a:r>
                      <a:endParaRPr lang="hr-HR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Dodatni kriterij</a:t>
                      </a:r>
                      <a:endParaRPr lang="hr-HR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Ukupno</a:t>
                      </a:r>
                      <a:endParaRPr lang="hr-HR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63450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K. Bregi</a:t>
                      </a:r>
                      <a:endParaRPr lang="hr-HR" sz="1200" b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S. I. Žabno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71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78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983266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Drnje</a:t>
                      </a:r>
                      <a:endParaRPr lang="hr-HR" sz="1200" b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135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150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Đelekovec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617344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Kalnik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K. Ivanec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960380"/>
                  </a:ext>
                </a:extLst>
              </a:tr>
              <a:tr h="383277">
                <a:tc>
                  <a:txBody>
                    <a:bodyPr/>
                    <a:lstStyle/>
                    <a:p>
                      <a:r>
                        <a:rPr lang="hr-HR" sz="1200" b="1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S.P.Orehovec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70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Molve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770459"/>
                  </a:ext>
                </a:extLst>
              </a:tr>
              <a:tr h="446347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Gornja Rijeka</a:t>
                      </a:r>
                      <a:endParaRPr lang="hr-HR" sz="1200" b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Novigrad P.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47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049608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Legrad</a:t>
                      </a:r>
                      <a:endParaRPr lang="hr-HR" sz="1200" b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42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Kalinovac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6425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Kloštar P.</a:t>
                      </a:r>
                      <a:endParaRPr lang="hr-HR" sz="1200" b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81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90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Virje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43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242668"/>
                  </a:ext>
                </a:extLst>
              </a:tr>
              <a:tr h="417238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Ferdinandovac</a:t>
                      </a:r>
                      <a:endParaRPr lang="hr-HR" sz="1200" b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37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Rasinja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70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76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553726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Sokolovac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36220" algn="l"/>
                          <a:tab pos="336550" algn="ctr"/>
                        </a:tabLst>
                      </a:pPr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47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Gola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6323747"/>
                  </a:ext>
                </a:extLst>
              </a:tr>
            </a:tbl>
          </a:graphicData>
        </a:graphic>
      </p:graphicFrame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F98F9F14-BAC0-4248-9BB3-1E8A9D1DC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3541"/>
              </p:ext>
            </p:extLst>
          </p:nvPr>
        </p:nvGraphicFramePr>
        <p:xfrm>
          <a:off x="1115616" y="5199429"/>
          <a:ext cx="6491064" cy="574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9142">
                  <a:extLst>
                    <a:ext uri="{9D8B030D-6E8A-4147-A177-3AD203B41FA5}">
                      <a16:colId xmlns:a16="http://schemas.microsoft.com/office/drawing/2014/main" val="4015838013"/>
                    </a:ext>
                  </a:extLst>
                </a:gridCol>
                <a:gridCol w="1593480">
                  <a:extLst>
                    <a:ext uri="{9D8B030D-6E8A-4147-A177-3AD203B41FA5}">
                      <a16:colId xmlns:a16="http://schemas.microsoft.com/office/drawing/2014/main" val="1843031444"/>
                    </a:ext>
                  </a:extLst>
                </a:gridCol>
                <a:gridCol w="1368559">
                  <a:extLst>
                    <a:ext uri="{9D8B030D-6E8A-4147-A177-3AD203B41FA5}">
                      <a16:colId xmlns:a16="http://schemas.microsoft.com/office/drawing/2014/main" val="2801930872"/>
                    </a:ext>
                  </a:extLst>
                </a:gridCol>
                <a:gridCol w="889883">
                  <a:extLst>
                    <a:ext uri="{9D8B030D-6E8A-4147-A177-3AD203B41FA5}">
                      <a16:colId xmlns:a16="http://schemas.microsoft.com/office/drawing/2014/main" val="2047301213"/>
                    </a:ext>
                  </a:extLst>
                </a:gridCol>
              </a:tblGrid>
              <a:tr h="330361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Obavezan kriterij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Dodatni kriterij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Ukupno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546016"/>
                  </a:ext>
                </a:extLst>
              </a:tr>
              <a:tr h="243711"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Sveukupno</a:t>
                      </a:r>
                      <a:endParaRPr lang="hr-HR" sz="12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solidFill>
                            <a:srgbClr val="002060"/>
                          </a:solidFill>
                          <a:effectLst/>
                        </a:rPr>
                        <a:t>839</a:t>
                      </a:r>
                      <a:endParaRPr lang="hr-H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solidFill>
                            <a:srgbClr val="002060"/>
                          </a:solidFill>
                          <a:effectLst/>
                        </a:rPr>
                        <a:t>61</a:t>
                      </a:r>
                      <a:endParaRPr lang="hr-H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solidFill>
                            <a:srgbClr val="002060"/>
                          </a:solidFill>
                          <a:effectLst/>
                        </a:rPr>
                        <a:t>900</a:t>
                      </a:r>
                      <a:endParaRPr lang="hr-H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237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C00000"/>
                </a:solidFill>
              </a:rPr>
              <a:t>NAČIN UKLJUČIVANJA UČENIKA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Sve partnerske škole pripremile su dokumentaciju kojom se kriteriji potvrđuju</a:t>
            </a:r>
          </a:p>
          <a:p>
            <a:pPr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Odluka školskog odbora svake škole: </a:t>
            </a:r>
          </a:p>
          <a:p>
            <a:pPr marL="895350" indent="-352425">
              <a:buFont typeface="Wingdings" pitchFamily="2" charset="2"/>
              <a:buChar char="Ø"/>
            </a:pP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 utvrđivanju kriterija za uključivanje učenika u projekt, </a:t>
            </a:r>
          </a:p>
          <a:p>
            <a:pPr marL="895350" indent="-352425">
              <a:buFont typeface="Wingdings" pitchFamily="2" charset="2"/>
              <a:buChar char="Ø"/>
            </a:pP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 broju učenika koji se uključuju u projekt po pojedinom kriteriju, </a:t>
            </a:r>
          </a:p>
          <a:p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Dokazna dokumentacija za svakog učenika</a:t>
            </a:r>
          </a:p>
        </p:txBody>
      </p:sp>
      <p:pic>
        <p:nvPicPr>
          <p:cNvPr id="5" name="Picture 2" descr="C:\Users\VladimirSadek\Desktop\Svi u školi, svi pri stolu 5\Vidljivost\vidljivo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877272"/>
            <a:ext cx="3597593" cy="70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rgbClr val="C00000"/>
                </a:solidFill>
              </a:rPr>
              <a:t>PREHRANA UČENIKA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644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hr-HR" dirty="0"/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Podjela hrane u svakoj školi u sklopu organizirane redovne školske kuhinje, bez izdvajanja uključenih učenika</a:t>
            </a:r>
          </a:p>
          <a:p>
            <a:pPr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Pripremi obroka u skladu s Normativima za prehranu učenika u osnovnoj školi</a:t>
            </a:r>
          </a:p>
          <a:p>
            <a:pPr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Definirana cijena obroka – 5,47 kn</a:t>
            </a:r>
          </a:p>
          <a:p>
            <a:pPr>
              <a:buNone/>
            </a:pPr>
            <a:endParaRPr lang="hr-H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Praćenje evidencije prehrane učenika po danima – opravdan trošak za izostanak do 3 dana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2" descr="C:\Users\VladimirSadek\Desktop\Svi u školi, svi pri stolu 5\Vidljivost\vidljivo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877272"/>
            <a:ext cx="3597593" cy="70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nica">
  <a:themeElements>
    <a:clrScheme name="Prilagođeno 2">
      <a:dk1>
        <a:srgbClr val="FFFF00"/>
      </a:dk1>
      <a:lt1>
        <a:sysClr val="window" lastClr="FFFFFF"/>
      </a:lt1>
      <a:dk2>
        <a:srgbClr val="C6D9F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E5B9B7"/>
      </a:folHlink>
    </a:clrScheme>
    <a:fontScheme name="Livnic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vnic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1181</TotalTime>
  <Words>919</Words>
  <Application>Microsoft Office PowerPoint</Application>
  <PresentationFormat>Prikaz na zaslonu (4:3)</PresentationFormat>
  <Paragraphs>237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Courier New</vt:lpstr>
      <vt:lpstr>EUAlbertina</vt:lpstr>
      <vt:lpstr>Rockwell</vt:lpstr>
      <vt:lpstr>Times New Roman</vt:lpstr>
      <vt:lpstr>Wingdings</vt:lpstr>
      <vt:lpstr>Wingdings 2</vt:lpstr>
      <vt:lpstr>Livnica</vt:lpstr>
      <vt:lpstr>PowerPoint prezentacija</vt:lpstr>
      <vt:lpstr>O projektu</vt:lpstr>
      <vt:lpstr>O projektu</vt:lpstr>
      <vt:lpstr>O projektu</vt:lpstr>
      <vt:lpstr>ELEMENTI PROJEKTA</vt:lpstr>
      <vt:lpstr>CILJNA SKUPINA POZIVA</vt:lpstr>
      <vt:lpstr>Uključeni učenici po školama</vt:lpstr>
      <vt:lpstr>NAČIN UKLJUČIVANJA UČENIKA</vt:lpstr>
      <vt:lpstr>PREHRANA UČENIKA</vt:lpstr>
      <vt:lpstr> Obveze partnera – Dokumentacija za ZNS  </vt:lpstr>
      <vt:lpstr>Evidencija prisutnosti učenika</vt:lpstr>
      <vt:lpstr>Obveze partnera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Windows korisnik</dc:creator>
  <cp:lastModifiedBy>Vladimir Šadek</cp:lastModifiedBy>
  <cp:revision>93</cp:revision>
  <dcterms:created xsi:type="dcterms:W3CDTF">2018-04-17T05:45:36Z</dcterms:created>
  <dcterms:modified xsi:type="dcterms:W3CDTF">2022-01-24T21:19:11Z</dcterms:modified>
</cp:coreProperties>
</file>