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handoutMasterIdLst>
    <p:handoutMasterId r:id="rId10"/>
  </p:handoutMasterIdLst>
  <p:sldIdLst>
    <p:sldId id="256" r:id="rId2"/>
    <p:sldId id="257" r:id="rId3"/>
    <p:sldId id="264" r:id="rId4"/>
    <p:sldId id="265" r:id="rId5"/>
    <p:sldId id="262" r:id="rId6"/>
    <p:sldId id="258" r:id="rId7"/>
    <p:sldId id="259" r:id="rId8"/>
    <p:sldId id="263" r:id="rId9"/>
  </p:sldIdLst>
  <p:sldSz cx="9144000" cy="6858000" type="screen4x3"/>
  <p:notesSz cx="10018713" cy="68881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57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5320269-10BE-47EB-9385-820D0A1E8F64}" type="datetimeFigureOut">
              <a:rPr lang="hr-HR" smtClean="0"/>
              <a:pPr/>
              <a:t>24.1.2022.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0A62315-40BF-4A35-8793-5659BEAAE1F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D4EA0-941F-274C-B2B2-AF78876049DE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F69E-54AF-244F-916A-3E30C0821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90B84-9B9A-E444-A55F-3692B6194E41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D5C58-1EE0-AF42-8F42-66B6CA9F44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5FF04-3375-6248-BCCA-DC50FA269FDC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28F80-A2C5-6444-8C20-3416AE2414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705D4-9437-6C4E-B0E7-4BEC39E6AE7B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60FB7-28DF-BD40-8AA6-BA2DC5A8A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D4EA0-941F-274C-B2B2-AF78876049DE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6F69E-54AF-244F-916A-3E30C0821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AC4D6-16C1-CB44-9A13-5C12B890ED59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31CC9-1563-1E4A-B7DF-AD4D962400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D20B4-8306-E84F-B9E9-B0079BD50CC9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9B8E4-9785-5542-A2CC-E3EFD9AF07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DFEE9-576F-5E45-8621-364A5537E477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3ED7B-F1CE-404E-B6C6-A6F40C47A9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DC6922-B274-1743-A281-13DD15E8BB52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4F2D7-2B5A-E84B-ACF2-17EC346B5B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5CF65-2596-834F-A5D8-67057DBC0AA1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6BB5F-A257-FC43-92A4-C378033C3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FB7FD-D324-5D49-9915-200C3D5C7D72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F214F0B-DC76-F446-AE64-469189A38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 smtClean="0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96F69E-54AF-244F-916A-3E30C0821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9939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1030288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41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59026" y="3180810"/>
            <a:ext cx="4462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Konferencija</a:t>
            </a:r>
          </a:p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 siječnja 2022.</a:t>
            </a:r>
          </a:p>
        </p:txBody>
      </p:sp>
      <p:pic>
        <p:nvPicPr>
          <p:cNvPr id="29698" name="Picture 2" descr="C:\Users\VladimirSadek\Pictures\grbovi\Grb KKŽ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3670" y="5324475"/>
            <a:ext cx="974312" cy="1251743"/>
          </a:xfrm>
          <a:prstGeom prst="rect">
            <a:avLst/>
          </a:prstGeom>
          <a:noFill/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17B3A46-BD2E-42CD-8033-D77C48E39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36529"/>
              </p:ext>
            </p:extLst>
          </p:nvPr>
        </p:nvGraphicFramePr>
        <p:xfrm>
          <a:off x="671974" y="281782"/>
          <a:ext cx="3867482" cy="272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5" imgW="2948621" imgH="2079999" progId="Acrobat.Document.DC">
                  <p:embed/>
                </p:oleObj>
              </mc:Choice>
              <mc:Fallback>
                <p:oleObj name="Acrobat Document" r:id="rId5" imgW="2948621" imgH="207999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974" y="281782"/>
                        <a:ext cx="3867482" cy="272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281354" y="172304"/>
            <a:ext cx="5087707" cy="66170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old SemiExt" charset="0"/>
                <a:cs typeface="Myriad Pro Bold SemiExt" charset="0"/>
              </a:rPr>
              <a:t>O projektu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169984" y="1115367"/>
            <a:ext cx="5969559" cy="4566106"/>
          </a:xfrm>
        </p:spPr>
        <p:txBody>
          <a:bodyPr>
            <a:normAutofit fontScale="25000" lnSpcReduction="20000"/>
          </a:bodyPr>
          <a:lstStyle/>
          <a:p>
            <a:r>
              <a:rPr lang="hr-HR" sz="8000" b="1" u="sng" dirty="0"/>
              <a:t>Ukupna vrijednost : </a:t>
            </a:r>
            <a:r>
              <a:rPr lang="hr-HR" sz="8000" b="1" dirty="0"/>
              <a:t>2.582.202,60 kn</a:t>
            </a:r>
            <a:r>
              <a:rPr lang="hr-HR" sz="8000" b="1" u="sng" dirty="0"/>
              <a:t> </a:t>
            </a:r>
          </a:p>
          <a:p>
            <a:endParaRPr lang="hr-HR" sz="8000" b="1" u="sng" dirty="0"/>
          </a:p>
          <a:p>
            <a:pPr algn="just"/>
            <a:r>
              <a:rPr lang="hr-HR" sz="8000" b="1" dirty="0"/>
              <a:t>Bespovratna sredstva: </a:t>
            </a:r>
            <a:r>
              <a:rPr lang="hr-HR" sz="8000" i="0" u="none" strike="noStrike" baseline="0" dirty="0"/>
              <a:t>2.453.092,47 </a:t>
            </a:r>
            <a:r>
              <a:rPr lang="hr-HR" sz="8000" dirty="0"/>
              <a:t>(95%)</a:t>
            </a:r>
          </a:p>
          <a:p>
            <a:pPr algn="just"/>
            <a:endParaRPr lang="hr-HR" sz="8000" dirty="0"/>
          </a:p>
          <a:p>
            <a:pPr algn="just"/>
            <a:r>
              <a:rPr lang="hr-HR" sz="8000" b="1" dirty="0"/>
              <a:t>Vlastito sufinanciranje: </a:t>
            </a:r>
            <a:r>
              <a:rPr lang="hr-HR" sz="8000" dirty="0"/>
              <a:t>129.110,13 kn (5%)</a:t>
            </a:r>
          </a:p>
          <a:p>
            <a:pPr algn="just"/>
            <a:endParaRPr lang="hr-HR" sz="8000" dirty="0"/>
          </a:p>
          <a:p>
            <a:pPr algn="just"/>
            <a:r>
              <a:rPr lang="hr-HR" sz="8000" b="1" dirty="0"/>
              <a:t>Korisnik</a:t>
            </a:r>
            <a:r>
              <a:rPr lang="hr-HR" sz="8000" dirty="0"/>
              <a:t>: Koprivničko-križevačka županija</a:t>
            </a:r>
          </a:p>
          <a:p>
            <a:pPr algn="just"/>
            <a:endParaRPr lang="hr-HR" sz="8000" b="1" dirty="0"/>
          </a:p>
          <a:p>
            <a:pPr algn="just"/>
            <a:r>
              <a:rPr lang="hr-HR" sz="8000" b="1" dirty="0"/>
              <a:t>Partneri</a:t>
            </a:r>
            <a:r>
              <a:rPr lang="hr-HR" sz="8000" dirty="0"/>
              <a:t>: 13 OŠ i 5 SŠ kojima je KKŽ osnivač</a:t>
            </a:r>
          </a:p>
          <a:p>
            <a:pPr algn="just"/>
            <a:endParaRPr lang="hr-HR" sz="8000" dirty="0"/>
          </a:p>
          <a:p>
            <a:pPr algn="just"/>
            <a:r>
              <a:rPr lang="hr-HR" sz="8000" b="1" dirty="0"/>
              <a:t>Razdoblje provedbe</a:t>
            </a:r>
            <a:r>
              <a:rPr lang="hr-HR" sz="8000" dirty="0"/>
              <a:t>:  16. kolovoza 2021. – 16. kolovoza 2022. </a:t>
            </a:r>
          </a:p>
          <a:p>
            <a:pPr algn="just"/>
            <a:endParaRPr lang="hr-HR" sz="8000" dirty="0"/>
          </a:p>
          <a:p>
            <a:pPr algn="just"/>
            <a:r>
              <a:rPr lang="hr-HR" sz="8000" dirty="0"/>
              <a:t>Ugovor o dodjeli bespovratnih sredstava potpisan 7. rujna 2021.</a:t>
            </a:r>
          </a:p>
          <a:p>
            <a:pPr algn="just"/>
            <a:endParaRPr lang="hr-HR" sz="7200" b="1" dirty="0"/>
          </a:p>
          <a:p>
            <a:pPr algn="just"/>
            <a:endParaRPr lang="hr-HR" sz="7200" dirty="0"/>
          </a:p>
          <a:p>
            <a:pPr algn="just">
              <a:buNone/>
            </a:pPr>
            <a:endParaRPr lang="hr-HR" sz="6400" b="1" dirty="0"/>
          </a:p>
          <a:p>
            <a:pPr algn="just"/>
            <a:endParaRPr lang="hr-HR" sz="6400" dirty="0"/>
          </a:p>
          <a:p>
            <a:endParaRPr lang="hr-HR" sz="2400" dirty="0"/>
          </a:p>
          <a:p>
            <a:pPr marL="457200" lvl="0" indent="-457200" defTabSz="91440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buFont typeface="Courier New" pitchFamily="49" charset="0"/>
              <a:buChar char="o"/>
            </a:pPr>
            <a:endParaRPr lang="hr-HR" sz="24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pic>
        <p:nvPicPr>
          <p:cNvPr id="6" name="Rezervirano mjesto sadržaja 3" descr="lenta_bez-ESF-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60" y="5681472"/>
            <a:ext cx="4267200" cy="1176528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06F75835-4C43-4CD2-915A-70431187B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715635"/>
              </p:ext>
            </p:extLst>
          </p:nvPr>
        </p:nvGraphicFramePr>
        <p:xfrm>
          <a:off x="6280219" y="172304"/>
          <a:ext cx="2693797" cy="6338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4" imgW="18356474" imgH="43212649" progId="Acrobat.Document.DC">
                  <p:embed/>
                </p:oleObj>
              </mc:Choice>
              <mc:Fallback>
                <p:oleObj name="Acrobat Document" r:id="rId4" imgW="18356474" imgH="4321264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0219" y="172304"/>
                        <a:ext cx="2693797" cy="6338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825500" y="278297"/>
            <a:ext cx="7237413" cy="5155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old SemiExt" charset="0"/>
                <a:cs typeface="Myriad Pro Bold SemiExt" charset="0"/>
              </a:rPr>
              <a:t>O projektu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49263" y="1075174"/>
            <a:ext cx="8255000" cy="460629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hr-HR" sz="8000" b="1" dirty="0"/>
              <a:t>Poziv: </a:t>
            </a:r>
            <a:r>
              <a:rPr lang="hr-HR" sz="8000" dirty="0"/>
              <a:t>Osiguravanje pomoćnika u nastavi i stručnih komunikacijskih posrednika učenicima s teškoćama u razvoju u osnovnoškolskim i srednjoškolskim odgojno-obrazovnim ustanovama, faza IV.</a:t>
            </a:r>
          </a:p>
          <a:p>
            <a:pPr algn="just"/>
            <a:endParaRPr lang="hr-HR" sz="8000" b="1" dirty="0"/>
          </a:p>
          <a:p>
            <a:pPr algn="just"/>
            <a:r>
              <a:rPr lang="hr-HR" sz="8000" b="1" dirty="0"/>
              <a:t>Izvor financiranja</a:t>
            </a:r>
            <a:r>
              <a:rPr lang="hr-HR" sz="8000" dirty="0"/>
              <a:t>: Europski socijalni fond ; Operativni program: OP Učinkoviti ljudski potencijali </a:t>
            </a:r>
          </a:p>
          <a:p>
            <a:pPr algn="just"/>
            <a:endParaRPr lang="hr-HR" sz="8000" b="1" dirty="0"/>
          </a:p>
          <a:p>
            <a:pPr algn="just"/>
            <a:r>
              <a:rPr lang="hr-HR" sz="8000" b="1" dirty="0"/>
              <a:t>PT1: </a:t>
            </a:r>
            <a:r>
              <a:rPr lang="hr-HR" sz="8000" dirty="0"/>
              <a:t>Ministarstvo znanosti i obrazovanja</a:t>
            </a:r>
          </a:p>
          <a:p>
            <a:pPr algn="just"/>
            <a:endParaRPr lang="hr-HR" sz="8000" dirty="0"/>
          </a:p>
          <a:p>
            <a:pPr algn="just"/>
            <a:r>
              <a:rPr lang="hr-HR" sz="8000" b="1" dirty="0"/>
              <a:t>PT2: </a:t>
            </a:r>
            <a:r>
              <a:rPr lang="hr-HR" sz="8000" dirty="0"/>
              <a:t>Agencija za strukovno obrazovanje i obrazovanje odraslih</a:t>
            </a:r>
          </a:p>
          <a:p>
            <a:pPr algn="just">
              <a:buNone/>
            </a:pPr>
            <a:endParaRPr lang="hr-HR" sz="8000" dirty="0"/>
          </a:p>
          <a:p>
            <a:r>
              <a:rPr lang="hr-HR" sz="8000" b="1" dirty="0"/>
              <a:t>Opći cilj </a:t>
            </a:r>
            <a:r>
              <a:rPr lang="hr-HR" sz="8000" dirty="0"/>
              <a:t>- </a:t>
            </a:r>
            <a:r>
              <a:rPr lang="hr-HR" sz="8000" b="0" i="0" u="none" strike="noStrike" baseline="0" dirty="0"/>
              <a:t>povećati socijalnu uključenost i integraciju učenika s teškoćama u razvoju</a:t>
            </a:r>
            <a:r>
              <a:rPr lang="hr-HR" sz="8000" dirty="0"/>
              <a:t> u OŠ i SŠ kojima je osnivač KKŽ</a:t>
            </a:r>
          </a:p>
          <a:p>
            <a:endParaRPr lang="hr-HR" sz="8000" dirty="0"/>
          </a:p>
          <a:p>
            <a:r>
              <a:rPr lang="hr-HR" sz="8000" b="1" dirty="0"/>
              <a:t>Svrha projekta </a:t>
            </a:r>
            <a:r>
              <a:rPr lang="hr-HR" sz="8000" dirty="0"/>
              <a:t>– pružiti potporu za 62 učenika kroz zapošljavanje 57 pomoćnika u nastavi </a:t>
            </a:r>
            <a:r>
              <a:rPr lang="pl-PL" sz="8000" b="0" i="0" u="none" strike="noStrike" baseline="0" dirty="0"/>
              <a:t>u školskoj godini 2021./2022.</a:t>
            </a:r>
            <a:endParaRPr lang="hr-HR" sz="8000" dirty="0"/>
          </a:p>
          <a:p>
            <a:endParaRPr lang="hr-HR" sz="2400" dirty="0"/>
          </a:p>
          <a:p>
            <a:pPr marL="457200" lvl="0" indent="-457200" defTabSz="91440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buFont typeface="Courier New" pitchFamily="49" charset="0"/>
              <a:buChar char="o"/>
            </a:pPr>
            <a:endParaRPr lang="hr-HR" sz="24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pic>
        <p:nvPicPr>
          <p:cNvPr id="6" name="Rezervirano mjesto sadržaja 3" descr="lenta_bez-ESF-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39" y="5681472"/>
            <a:ext cx="4267200" cy="1176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2C7BA-7592-4486-BB40-D87DDE1E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16" y="261258"/>
            <a:ext cx="8229600" cy="687108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Partneri</a:t>
            </a:r>
          </a:p>
        </p:txBody>
      </p:sp>
      <p:graphicFrame>
        <p:nvGraphicFramePr>
          <p:cNvPr id="8" name="Tablica 8">
            <a:extLst>
              <a:ext uri="{FF2B5EF4-FFF2-40B4-BE49-F238E27FC236}">
                <a16:creationId xmlns:a16="http://schemas.microsoft.com/office/drawing/2014/main" id="{00EC818E-4C81-48CE-998B-8D3CB4773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670611"/>
              </p:ext>
            </p:extLst>
          </p:nvPr>
        </p:nvGraphicFramePr>
        <p:xfrm>
          <a:off x="125496" y="1089377"/>
          <a:ext cx="8912886" cy="445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668">
                  <a:extLst>
                    <a:ext uri="{9D8B030D-6E8A-4147-A177-3AD203B41FA5}">
                      <a16:colId xmlns:a16="http://schemas.microsoft.com/office/drawing/2014/main" val="3574670313"/>
                    </a:ext>
                  </a:extLst>
                </a:gridCol>
                <a:gridCol w="924448">
                  <a:extLst>
                    <a:ext uri="{9D8B030D-6E8A-4147-A177-3AD203B41FA5}">
                      <a16:colId xmlns:a16="http://schemas.microsoft.com/office/drawing/2014/main" val="4123929865"/>
                    </a:ext>
                  </a:extLst>
                </a:gridCol>
                <a:gridCol w="899327">
                  <a:extLst>
                    <a:ext uri="{9D8B030D-6E8A-4147-A177-3AD203B41FA5}">
                      <a16:colId xmlns:a16="http://schemas.microsoft.com/office/drawing/2014/main" val="778368390"/>
                    </a:ext>
                  </a:extLst>
                </a:gridCol>
                <a:gridCol w="2627645">
                  <a:extLst>
                    <a:ext uri="{9D8B030D-6E8A-4147-A177-3AD203B41FA5}">
                      <a16:colId xmlns:a16="http://schemas.microsoft.com/office/drawing/2014/main" val="3500023311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390359266"/>
                    </a:ext>
                  </a:extLst>
                </a:gridCol>
                <a:gridCol w="783770">
                  <a:extLst>
                    <a:ext uri="{9D8B030D-6E8A-4147-A177-3AD203B41FA5}">
                      <a16:colId xmlns:a16="http://schemas.microsoft.com/office/drawing/2014/main" val="546634190"/>
                    </a:ext>
                  </a:extLst>
                </a:gridCol>
              </a:tblGrid>
              <a:tr h="42630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ŠKOLA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BR. UČENIKA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BR. PUN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ŠKOLA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BR. UČENIKA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BR. PUN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64640"/>
                  </a:ext>
                </a:extLst>
              </a:tr>
              <a:tr h="430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KLOŠTAR PODRAVSKI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MIHOVIL PAVLEK MIŠKINA ĐELEKOVEC</a:t>
                      </a:r>
                      <a:endParaRPr lang="hr-HR" sz="1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4160787"/>
                  </a:ext>
                </a:extLst>
              </a:tr>
              <a:tr h="430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"GRIGOR VITEZ" SVETI IVAN ŽABNO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MOLVE</a:t>
                      </a:r>
                      <a:endParaRPr lang="hr-HR" sz="1200" b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678400"/>
                  </a:ext>
                </a:extLst>
              </a:tr>
              <a:tr h="511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SIDONIJE RUBIDO ERDÖDY GORNJA RIJEKA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"PROF. FRANJE VIKTORA ŠIGNJARA" VIRJE</a:t>
                      </a:r>
                      <a:endParaRPr lang="hr-HR" sz="1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206865"/>
                  </a:ext>
                </a:extLst>
              </a:tr>
              <a:tr h="430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"FRAN KONCELAK" DRNJE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SVETI PETAR OREHOVEC</a:t>
                      </a:r>
                      <a:endParaRPr lang="hr-HR" sz="1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317434"/>
                  </a:ext>
                </a:extLst>
              </a:tr>
              <a:tr h="454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"PROF. BLAŽ MAĐER" NOVIGRAD PODRAVSKI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STRUKOVNA ŠKOLA ĐURĐEVAC</a:t>
                      </a:r>
                      <a:endParaRPr lang="hr-HR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850313"/>
                  </a:ext>
                </a:extLst>
              </a:tr>
              <a:tr h="430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KOPRIVNIČKI IVANEC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OBRTNIČKA ŠKOLA KOPRIVNICA</a:t>
                      </a:r>
                      <a:endParaRPr lang="hr-HR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636833"/>
                  </a:ext>
                </a:extLst>
              </a:tr>
              <a:tr h="474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LEGRAD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SREDNJA ŠKOLA "IVAN SELJANEC" KRIŽEVCI</a:t>
                      </a:r>
                      <a:endParaRPr lang="hr-HR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007718"/>
                  </a:ext>
                </a:extLst>
              </a:tr>
              <a:tr h="307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SOKOLOVAC</a:t>
                      </a:r>
                      <a:endParaRPr lang="hr-HR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SREDNJA ŠKOLA KOPRIVNICA</a:t>
                      </a:r>
                      <a:endParaRPr lang="hr-HR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314654"/>
                  </a:ext>
                </a:extLst>
              </a:tr>
              <a:tr h="498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GOLA</a:t>
                      </a:r>
                      <a:endParaRPr lang="hr-HR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dirty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SREDNJA GOSPODARSKA ŠKOLA KRIŽEVCI</a:t>
                      </a:r>
                      <a:endParaRPr lang="hr-HR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80917"/>
                  </a:ext>
                </a:extLst>
              </a:tr>
            </a:tbl>
          </a:graphicData>
        </a:graphic>
      </p:graphicFrame>
      <p:pic>
        <p:nvPicPr>
          <p:cNvPr id="9" name="Rezervirano mjesto sadržaja 3" descr="lenta_bez-ESF-a.png">
            <a:extLst>
              <a:ext uri="{FF2B5EF4-FFF2-40B4-BE49-F238E27FC236}">
                <a16:creationId xmlns:a16="http://schemas.microsoft.com/office/drawing/2014/main" id="{EFD832AD-41F8-488D-89B4-320143F6F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39" y="5681472"/>
            <a:ext cx="4267200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3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825500" y="200967"/>
            <a:ext cx="7237413" cy="492369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Ciljna skupina: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49263" y="994787"/>
            <a:ext cx="8255000" cy="468668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F07F09"/>
              </a:buClr>
              <a:buSzPct val="70000"/>
            </a:pPr>
            <a:r>
              <a:rPr lang="hr-HR" sz="3300" dirty="0"/>
              <a:t>Učenici s teškoćama u razvoju uključeni u osnovnoškolske ili srednjoškolske programe u odgojno-obrazovnim ustanovama.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F07F09"/>
              </a:buClr>
              <a:buSzPct val="70000"/>
            </a:pPr>
            <a:r>
              <a:rPr lang="hr-HR" sz="3300" dirty="0"/>
              <a:t>Uključivanje učenika s teškoćama u projekt – procedura temeljem Pravilnika o pomoćnicima u nastavi i stručnim komunikacijskim posrednicima </a:t>
            </a:r>
            <a:r>
              <a:rPr lang="hr-HR" sz="3300" dirty="0">
                <a:sym typeface="Wingdings" panose="05000000000000000000" pitchFamily="2" charset="2"/>
              </a:rPr>
              <a:t> </a:t>
            </a:r>
            <a:r>
              <a:rPr lang="hr-HR" sz="3300" dirty="0"/>
              <a:t>Odluka osnivača o uključivanju PUN ; Suglasnost MZO</a:t>
            </a:r>
            <a:endParaRPr lang="hr-HR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Clr>
                <a:srgbClr val="F07F09"/>
              </a:buClr>
              <a:buSzPct val="70000"/>
              <a:buNone/>
            </a:pPr>
            <a:r>
              <a:rPr lang="hr-H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Pokazatelji:</a:t>
            </a:r>
          </a:p>
          <a:p>
            <a:pPr marL="0" indent="0">
              <a:spcBef>
                <a:spcPts val="600"/>
              </a:spcBef>
              <a:buClr>
                <a:srgbClr val="F07F09"/>
              </a:buClr>
              <a:buSzPct val="70000"/>
              <a:buNone/>
            </a:pPr>
            <a:endParaRPr lang="hr-HR" sz="2300" dirty="0"/>
          </a:p>
          <a:p>
            <a:pPr algn="l"/>
            <a:endParaRPr lang="hr-HR" sz="2300" dirty="0"/>
          </a:p>
          <a:p>
            <a:pPr marL="0" indent="357188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Ø"/>
            </a:pPr>
            <a:endParaRPr lang="hr-HR" sz="2300" dirty="0"/>
          </a:p>
          <a:p>
            <a:pPr marL="0" indent="357188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Ø"/>
            </a:pPr>
            <a:endParaRPr lang="hr-HR" sz="2300" dirty="0"/>
          </a:p>
          <a:p>
            <a:pPr marL="0" indent="357188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Ø"/>
            </a:pPr>
            <a:endParaRPr lang="hr-HR" sz="2300" dirty="0"/>
          </a:p>
          <a:p>
            <a:pPr marL="0" lvl="0" indent="0" algn="ctr" defTabSz="91440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buNone/>
            </a:pPr>
            <a:r>
              <a:rPr lang="hr-HR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 Bold SemiExt" charset="0"/>
              </a:rPr>
              <a:t>Rad pomoćnika u nastavi</a:t>
            </a:r>
          </a:p>
          <a:p>
            <a:pPr marL="361950" indent="-271463" algn="just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Ø"/>
            </a:pPr>
            <a:r>
              <a:rPr lang="hr-HR" sz="2500" dirty="0"/>
              <a:t>pomoć u komunikaciji i socijalnoj uključenosti, </a:t>
            </a:r>
          </a:p>
          <a:p>
            <a:pPr marL="361950" indent="-271463" algn="just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Ø"/>
            </a:pPr>
            <a:r>
              <a:rPr lang="hr-HR" sz="2500" dirty="0"/>
              <a:t>pomoć u kretanju, </a:t>
            </a:r>
          </a:p>
          <a:p>
            <a:pPr marL="361950" indent="-271463" algn="just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Ø"/>
            </a:pPr>
            <a:r>
              <a:rPr lang="hr-HR" sz="2500" dirty="0"/>
              <a:t>pomoć pri uzimanju hrane i pića, </a:t>
            </a:r>
          </a:p>
          <a:p>
            <a:pPr marL="361950" indent="-271463" algn="just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Ø"/>
            </a:pPr>
            <a:r>
              <a:rPr lang="hr-HR" sz="2500" dirty="0"/>
              <a:t>pomoć u obavljanju higijenskih potreba, </a:t>
            </a:r>
          </a:p>
          <a:p>
            <a:pPr marL="361950" indent="-271463" algn="just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Ø"/>
            </a:pPr>
            <a:r>
              <a:rPr lang="hr-HR" sz="2500" dirty="0"/>
              <a:t>pomoć u obavljanju školskih aktivnosti i zadataka,</a:t>
            </a:r>
          </a:p>
          <a:p>
            <a:pPr marL="361950" indent="-271463" algn="just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Ø"/>
            </a:pPr>
            <a:r>
              <a:rPr lang="hr-HR" sz="2500" dirty="0"/>
              <a:t>suradnja s učiteljima/nastavnicima te vršnjacima učenika u razredu </a:t>
            </a:r>
          </a:p>
          <a:p>
            <a:pPr marL="361950" indent="-271463" algn="just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Ø"/>
            </a:pPr>
            <a:r>
              <a:rPr lang="hr-HR" sz="2500" dirty="0"/>
              <a:t>poslovi specifični za funkcioniranje pojedinih učenika ili skupine učenika.</a:t>
            </a:r>
          </a:p>
          <a:p>
            <a:pPr marL="457200" indent="-457200" algn="just">
              <a:spcBef>
                <a:spcPts val="600"/>
              </a:spcBef>
              <a:buClr>
                <a:srgbClr val="F07F09"/>
              </a:buClr>
              <a:buSzPct val="70000"/>
              <a:buFont typeface="Wingdings" pitchFamily="2" charset="2"/>
              <a:buChar char="Ø"/>
            </a:pPr>
            <a:endParaRPr lang="hr-HR" sz="2300" dirty="0"/>
          </a:p>
          <a:p>
            <a:pPr marL="457200" lvl="0" indent="-457200" algn="ctr" defTabSz="91440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buNone/>
            </a:pP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Bold SemiExt" charset="0"/>
              <a:cs typeface="Myriad Pro Bold SemiExt" charset="0"/>
            </a:endParaRPr>
          </a:p>
          <a:p>
            <a:pPr marL="457200" lvl="0" indent="-457200" algn="ctr" defTabSz="91440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buNone/>
            </a:pP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Bold SemiExt" charset="0"/>
              <a:cs typeface="Myriad Pro Bold SemiExt" charset="0"/>
            </a:endParaRPr>
          </a:p>
          <a:p>
            <a:pPr marL="457200" lvl="0" indent="-457200" algn="ctr" defTabSz="91440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buNone/>
            </a:pPr>
            <a:endParaRPr lang="hr-HR" sz="24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  <a:p>
            <a:pPr marL="0" indent="0" eaLnBrk="1" hangingPunct="1">
              <a:buFont typeface="Arial" charset="0"/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pic>
        <p:nvPicPr>
          <p:cNvPr id="6" name="Rezervirano mjesto sadržaja 3" descr="lenta_bez-ESF-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39" y="5681472"/>
            <a:ext cx="4267200" cy="1176528"/>
          </a:xfrm>
          <a:prstGeom prst="rect">
            <a:avLst/>
          </a:prstGeom>
        </p:spPr>
      </p:pic>
      <p:graphicFrame>
        <p:nvGraphicFramePr>
          <p:cNvPr id="2" name="Tablica 2">
            <a:extLst>
              <a:ext uri="{FF2B5EF4-FFF2-40B4-BE49-F238E27FC236}">
                <a16:creationId xmlns:a16="http://schemas.microsoft.com/office/drawing/2014/main" id="{B2C1B460-8F64-4E7D-ACCC-F7909513F06F}"/>
              </a:ext>
            </a:extLst>
          </p:cNvPr>
          <p:cNvGraphicFramePr>
            <a:graphicFrameLocks noGrp="1"/>
          </p:cNvGraphicFramePr>
          <p:nvPr/>
        </p:nvGraphicFramePr>
        <p:xfrm>
          <a:off x="825500" y="2767601"/>
          <a:ext cx="6096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10622553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0921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4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Broj učenika s teškoćama s osiguranom ciljanom stručnom podrškom pomoćnika učenicima s teškoćama </a:t>
                      </a:r>
                      <a:endParaRPr lang="hr-H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11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Sudionici s </a:t>
                      </a:r>
                      <a:r>
                        <a:rPr lang="hr-HR" sz="1400" b="0" i="0" u="none" strike="noStrike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predtercijarnim</a:t>
                      </a:r>
                      <a:r>
                        <a:rPr lang="hr-HR" sz="14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obrazovanjem (ISCED 1-4)</a:t>
                      </a:r>
                      <a:endParaRPr lang="hr-H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47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50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825500" y="308114"/>
            <a:ext cx="7237413" cy="75537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old SemiExt" charset="0"/>
                <a:cs typeface="Myriad Pro Bold SemiExt" charset="0"/>
              </a:rPr>
              <a:t>Element projekta - troškovi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49263" y="1321904"/>
            <a:ext cx="8255000" cy="4359569"/>
          </a:xfrm>
        </p:spPr>
        <p:txBody>
          <a:bodyPr>
            <a:normAutofit fontScale="92500"/>
          </a:bodyPr>
          <a:lstStyle/>
          <a:p>
            <a:pPr marL="0" lvl="0" indent="0" algn="ctr" defTabSz="91440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buNone/>
            </a:pPr>
            <a:r>
              <a:rPr lang="hr-H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Pružanje podrške obrazovanju učenika s teškoćama u razvoju kroz zapošljavanje pomoćnika u nastavi</a:t>
            </a:r>
          </a:p>
          <a:p>
            <a:pPr marL="0" lvl="0" indent="0" algn="ctr" defTabSz="91440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buNone/>
            </a:pPr>
            <a:endParaRPr lang="hr-HR" sz="1100" dirty="0">
              <a:solidFill>
                <a:prstClr val="black"/>
              </a:solidFill>
              <a:latin typeface="Century" pitchFamily="18" charset="0"/>
            </a:endParaRPr>
          </a:p>
          <a:p>
            <a:pPr marL="0" indent="268288" algn="ctr" eaLnBrk="1" hangingPunct="1">
              <a:buNone/>
            </a:pPr>
            <a:r>
              <a:rPr lang="hr-HR" sz="2000" b="1" u="sng" dirty="0">
                <a:latin typeface="Century" pitchFamily="18" charset="0"/>
                <a:cs typeface="Myriad Pro Light SemiExt" charset="0"/>
              </a:rPr>
              <a:t>Trošak rada pomoćnika u nastavi </a:t>
            </a:r>
          </a:p>
          <a:p>
            <a:pPr marL="0" indent="268288" algn="ctr" eaLnBrk="1" hangingPunct="1">
              <a:buNone/>
            </a:pPr>
            <a:endParaRPr lang="hr-HR" sz="1600" dirty="0">
              <a:latin typeface="Century" pitchFamily="18" charset="0"/>
              <a:cs typeface="Myriad Pro Light SemiExt" charset="0"/>
            </a:endParaRPr>
          </a:p>
          <a:p>
            <a:pPr marL="0" indent="268288" algn="just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  <a:cs typeface="Myriad Pro Light SemiExt" charset="0"/>
              </a:rPr>
              <a:t>57 pomoćnika / 10 mjeseci</a:t>
            </a:r>
          </a:p>
          <a:p>
            <a:pPr marL="0" indent="268288" eaLnBrk="1" hangingPunct="1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  <a:cs typeface="Myriad Pro Light SemiExt" charset="0"/>
              </a:rPr>
              <a:t>Prosječni bruto 2 trošak mjesečno – 3.775,15 kuna</a:t>
            </a:r>
          </a:p>
          <a:p>
            <a:pPr marL="0" indent="268288" eaLnBrk="1" hangingPunct="1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  <a:cs typeface="Myriad Pro Light SemiExt" charset="0"/>
              </a:rPr>
              <a:t>Sat rada – 29,13 kuna bruto 2 / 25,00 kuna bruto 1</a:t>
            </a:r>
          </a:p>
          <a:p>
            <a:pPr marL="0" indent="268288" eaLnBrk="1" hangingPunct="1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  <a:cs typeface="Myriad Pro Light SemiExt" charset="0"/>
              </a:rPr>
              <a:t>Pomoćnici u osnovnim školama – 30 sati tjedno (34)</a:t>
            </a:r>
          </a:p>
          <a:p>
            <a:pPr marL="0" indent="268288" eaLnBrk="1" hangingPunct="1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  <a:cs typeface="Myriad Pro Light SemiExt" charset="0"/>
              </a:rPr>
              <a:t>Pomoćnici u srednjim školama – 35 sati tjedno (23)</a:t>
            </a:r>
          </a:p>
          <a:p>
            <a:pPr marL="0" indent="268288" eaLnBrk="1" hangingPunct="1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  <a:cs typeface="Myriad Pro Light SemiExt" charset="0"/>
              </a:rPr>
              <a:t>Zapošljavanje – tijekom školske godine (od rujna do lipnja) – natječaj prije početka školske godine (SSS, protiv kandidata nije pokrenut kazneni postupak)</a:t>
            </a:r>
          </a:p>
          <a:p>
            <a:pPr marL="0" indent="268288" eaLnBrk="1" hangingPunct="1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  <a:cs typeface="Myriad Pro Light SemiExt" charset="0"/>
              </a:rPr>
              <a:t>Uvjerenje o završenoj edukaciji za poslove pomoćnika</a:t>
            </a:r>
          </a:p>
          <a:p>
            <a:pPr marL="0" indent="268288" eaLnBrk="1" hangingPunct="1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  <a:cs typeface="Myriad Pro Light SemiExt" charset="0"/>
              </a:rPr>
              <a:t>Pomoćnici vode dnevnik rada </a:t>
            </a:r>
            <a:r>
              <a:rPr lang="hr-HR" sz="1800" dirty="0">
                <a:latin typeface="Century" pitchFamily="18" charset="0"/>
                <a:cs typeface="Myriad Pro Light SemiExt" charset="0"/>
                <a:sym typeface="Wingdings" pitchFamily="2" charset="2"/>
              </a:rPr>
              <a:t> </a:t>
            </a:r>
            <a:r>
              <a:rPr lang="hr-HR" sz="1800" dirty="0">
                <a:latin typeface="Century" pitchFamily="18" charset="0"/>
                <a:cs typeface="Myriad Pro Light SemiExt" charset="0"/>
              </a:rPr>
              <a:t>supotpis ravnatelja, te izjava ravnatelja</a:t>
            </a:r>
          </a:p>
          <a:p>
            <a:pPr marL="0" indent="268288" eaLnBrk="1" hangingPunct="1">
              <a:buFont typeface="Wingdings" pitchFamily="2" charset="2"/>
              <a:buChar char="Ø"/>
            </a:pPr>
            <a:endParaRPr lang="hr-HR" sz="1800" dirty="0">
              <a:latin typeface="Century" pitchFamily="18" charset="0"/>
              <a:cs typeface="Myriad Pro Light SemiExt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hr-HR" sz="1600" dirty="0">
              <a:solidFill>
                <a:srgbClr val="777877"/>
              </a:solidFill>
              <a:latin typeface="Century" pitchFamily="18" charset="0"/>
              <a:cs typeface="Myriad Pro Light SemiExt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hr-HR" sz="2000" dirty="0">
              <a:latin typeface="Century" pitchFamily="18" charset="0"/>
              <a:cs typeface="Myriad Pro Light SemiExt" charset="0"/>
            </a:endParaRPr>
          </a:p>
        </p:txBody>
      </p:sp>
      <p:pic>
        <p:nvPicPr>
          <p:cNvPr id="6" name="Rezervirano mjesto sadržaja 3" descr="lenta_bez-ESF-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39" y="5681472"/>
            <a:ext cx="4267200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6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825500" y="308114"/>
            <a:ext cx="7237413" cy="7851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old SemiExt" charset="0"/>
                <a:cs typeface="Myriad Pro Bold SemiExt" charset="0"/>
              </a:rPr>
              <a:t>Element projekta - troškovi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49263" y="1490870"/>
            <a:ext cx="8255000" cy="419060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Clr>
                <a:srgbClr val="F07F09"/>
              </a:buClr>
              <a:buSzPct val="70000"/>
              <a:buNone/>
            </a:pPr>
            <a:r>
              <a:rPr lang="hr-H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Pružanje podrške obrazovanju učenika s teškoćama u razvoju kroz zapošljavanje pomoćnika u nastavi</a:t>
            </a:r>
          </a:p>
          <a:p>
            <a:pPr marL="0" lvl="0" indent="0" algn="ctr" defTabSz="914400" fontAlgn="auto">
              <a:spcBef>
                <a:spcPts val="600"/>
              </a:spcBef>
              <a:spcAft>
                <a:spcPts val="0"/>
              </a:spcAft>
              <a:buClr>
                <a:srgbClr val="F07F09"/>
              </a:buClr>
              <a:buSzPct val="70000"/>
              <a:buNone/>
            </a:pPr>
            <a:endParaRPr lang="hr-HR" sz="1100" dirty="0">
              <a:solidFill>
                <a:prstClr val="black"/>
              </a:solidFill>
              <a:latin typeface="Century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hr-HR" sz="2400" b="1" u="sng" dirty="0">
                <a:latin typeface="Century" pitchFamily="18" charset="0"/>
                <a:cs typeface="Myriad Pro Light SemiExt" charset="0"/>
              </a:rPr>
              <a:t>Ostali troškovi</a:t>
            </a:r>
          </a:p>
          <a:p>
            <a:pPr marL="0" indent="0" algn="ctr" eaLnBrk="1" hangingPunct="1">
              <a:buFont typeface="Arial" charset="0"/>
              <a:buNone/>
            </a:pPr>
            <a:endParaRPr lang="hr-HR" sz="2000" dirty="0">
              <a:latin typeface="Century" pitchFamily="18" charset="0"/>
              <a:cs typeface="Myriad Pro Light SemiExt" charset="0"/>
            </a:endParaRPr>
          </a:p>
          <a:p>
            <a:pPr marL="0" indent="268288" algn="just" eaLnBrk="1" hangingPunct="1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  <a:cs typeface="Myriad Pro Light SemiExt" charset="0"/>
              </a:rPr>
              <a:t>Putni troškovi za pomoćnike</a:t>
            </a:r>
          </a:p>
          <a:p>
            <a:pPr marL="0" indent="268288" algn="just" eaLnBrk="1" hangingPunct="1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  <a:cs typeface="Myriad Pro Light SemiExt" charset="0"/>
              </a:rPr>
              <a:t>Dnevnice za pomoćnike</a:t>
            </a:r>
          </a:p>
          <a:p>
            <a:pPr marL="0" indent="268288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</a:rPr>
              <a:t>Liječnički pregled, zaštita na radu</a:t>
            </a:r>
          </a:p>
          <a:p>
            <a:pPr marL="0" indent="268288">
              <a:buFont typeface="Wingdings" pitchFamily="2" charset="2"/>
              <a:buChar char="Ø"/>
            </a:pPr>
            <a:r>
              <a:rPr lang="hr-HR" sz="1800" dirty="0" err="1">
                <a:latin typeface="Century" pitchFamily="18" charset="0"/>
              </a:rPr>
              <a:t>Promo</a:t>
            </a:r>
            <a:r>
              <a:rPr lang="hr-HR" sz="1800" dirty="0">
                <a:latin typeface="Century" pitchFamily="18" charset="0"/>
              </a:rPr>
              <a:t> materijali, vidljivost, oglašavanje</a:t>
            </a:r>
          </a:p>
          <a:p>
            <a:pPr marL="0" indent="268288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</a:rPr>
              <a:t>Projektni menadžment</a:t>
            </a:r>
          </a:p>
          <a:p>
            <a:pPr marL="0" indent="268288">
              <a:buFont typeface="Wingdings" pitchFamily="2" charset="2"/>
              <a:buChar char="Ø"/>
            </a:pPr>
            <a:r>
              <a:rPr lang="hr-HR" sz="1800" dirty="0">
                <a:latin typeface="Century" pitchFamily="18" charset="0"/>
              </a:rPr>
              <a:t>Uredski materijal i energija</a:t>
            </a:r>
          </a:p>
          <a:p>
            <a:pPr marL="0" indent="0" algn="just" eaLnBrk="1" hangingPunct="1">
              <a:buFont typeface="Arial" charset="0"/>
              <a:buNone/>
            </a:pPr>
            <a:endParaRPr lang="hr-HR" sz="2000" dirty="0">
              <a:latin typeface="Century" pitchFamily="18" charset="0"/>
              <a:cs typeface="Myriad Pro Light SemiExt" charset="0"/>
            </a:endParaRPr>
          </a:p>
        </p:txBody>
      </p:sp>
      <p:pic>
        <p:nvPicPr>
          <p:cNvPr id="6" name="Rezervirano mjesto sadržaja 3" descr="lenta_bez-ESF-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39" y="5681472"/>
            <a:ext cx="4267200" cy="11765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1030288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41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59026" y="3180810"/>
            <a:ext cx="4462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</a:p>
          <a:p>
            <a:pPr algn="ctr"/>
            <a:endParaRPr lang="hr-HR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C:\Users\VladimirSadek\Pictures\grbovi\Grb KKŽ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3366" y="5324475"/>
            <a:ext cx="974312" cy="1251743"/>
          </a:xfrm>
          <a:prstGeom prst="rect">
            <a:avLst/>
          </a:prstGeom>
          <a:noFill/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01F98011-5BC9-49CC-8B3E-97742E80F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04112"/>
              </p:ext>
            </p:extLst>
          </p:nvPr>
        </p:nvGraphicFramePr>
        <p:xfrm>
          <a:off x="671974" y="281782"/>
          <a:ext cx="3867482" cy="272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5" imgW="2948621" imgH="2079999" progId="Acrobat.Document.DC">
                  <p:embed/>
                </p:oleObj>
              </mc:Choice>
              <mc:Fallback>
                <p:oleObj name="Acrobat Document" r:id="rId5" imgW="2948621" imgH="2079999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017B3A46-BD2E-42CD-8033-D77C48E39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974" y="281782"/>
                        <a:ext cx="3867482" cy="272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</TotalTime>
  <Words>585</Words>
  <Application>Microsoft Office PowerPoint</Application>
  <PresentationFormat>Prikaz na zaslonu (4:3)</PresentationFormat>
  <Paragraphs>146</Paragraphs>
  <Slides>8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20" baseType="lpstr">
      <vt:lpstr>Arial</vt:lpstr>
      <vt:lpstr>Calibri</vt:lpstr>
      <vt:lpstr>Century</vt:lpstr>
      <vt:lpstr>Century Schoolbook</vt:lpstr>
      <vt:lpstr>Constantia</vt:lpstr>
      <vt:lpstr>Courier New</vt:lpstr>
      <vt:lpstr>Myriad Pro Bold SemiExt</vt:lpstr>
      <vt:lpstr>Myriad Pro Light SemiExt</vt:lpstr>
      <vt:lpstr>Wingdings</vt:lpstr>
      <vt:lpstr>Wingdings 2</vt:lpstr>
      <vt:lpstr>Tijek</vt:lpstr>
      <vt:lpstr>Acrobat Document</vt:lpstr>
      <vt:lpstr>PowerPoint prezentacija</vt:lpstr>
      <vt:lpstr>O projektu</vt:lpstr>
      <vt:lpstr>O projektu</vt:lpstr>
      <vt:lpstr>Partneri</vt:lpstr>
      <vt:lpstr>Ciljna skupina:</vt:lpstr>
      <vt:lpstr>Element projekta - troškovi</vt:lpstr>
      <vt:lpstr>Element projekta - troškovi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Ana</dc:creator>
  <cp:lastModifiedBy>Vladimir Šadek</cp:lastModifiedBy>
  <cp:revision>45</cp:revision>
  <dcterms:created xsi:type="dcterms:W3CDTF">2017-07-19T05:27:20Z</dcterms:created>
  <dcterms:modified xsi:type="dcterms:W3CDTF">2022-01-24T21:31:49Z</dcterms:modified>
</cp:coreProperties>
</file>