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62" r:id="rId4"/>
    <p:sldId id="263" r:id="rId5"/>
    <p:sldId id="264" r:id="rId6"/>
    <p:sldId id="269" r:id="rId7"/>
    <p:sldId id="270" r:id="rId8"/>
    <p:sldId id="266" r:id="rId9"/>
    <p:sldId id="267" r:id="rId10"/>
    <p:sldId id="268" r:id="rId11"/>
    <p:sldId id="271" r:id="rId12"/>
    <p:sldId id="273" r:id="rId13"/>
    <p:sldId id="274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15198CD-10A0-4D30-9673-D4D5BE343DB5}" type="datetimeFigureOut">
              <a:rPr lang="hr-HR" smtClean="0"/>
              <a:pPr/>
              <a:t>5.5.2021.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0FDDC24-E3E8-45B1-B9B5-F69E3C3100E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12"/>
          <p:cNvSpPr txBox="1"/>
          <p:nvPr/>
        </p:nvSpPr>
        <p:spPr>
          <a:xfrm>
            <a:off x="0" y="306896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Konferencija</a:t>
            </a:r>
          </a:p>
          <a:p>
            <a:pPr algn="ctr"/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 descr="C:\Users\VladimirSadek\Desktop\Svi u školi, svi pri stolu 5\Vidljivost\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4664"/>
            <a:ext cx="5334000" cy="2795588"/>
          </a:xfrm>
          <a:prstGeom prst="rect">
            <a:avLst/>
          </a:prstGeom>
          <a:noFill/>
        </p:spPr>
      </p:pic>
      <p:pic>
        <p:nvPicPr>
          <p:cNvPr id="1027" name="Picture 3" descr="C:\Users\VladimirSadek\Desktop\Svi u školi, svi pri stolu 5\Vidljivost\potpis i odgovorno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365104"/>
            <a:ext cx="6480810" cy="1973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64496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Hvala na pažnji!</a:t>
            </a:r>
          </a:p>
        </p:txBody>
      </p:sp>
      <p:pic>
        <p:nvPicPr>
          <p:cNvPr id="7" name="Slika 6" descr="EpsonVladimirS_20180418_080955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212976"/>
            <a:ext cx="7557516" cy="1709928"/>
          </a:xfrm>
          <a:prstGeom prst="rect">
            <a:avLst/>
          </a:prstGeom>
        </p:spPr>
      </p:pic>
      <p:pic>
        <p:nvPicPr>
          <p:cNvPr id="5" name="Picture 2" descr="C:\Users\VladimirSadek\Desktop\Svi u školi, svi pri stolu 5\Vidljivost\vidljivost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877272"/>
            <a:ext cx="3597593" cy="70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Obveze partnera – Dokumentacija za ZNS </a:t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 smtClean="0"/>
          </a:p>
          <a:p>
            <a:pPr lvl="0"/>
            <a:r>
              <a:rPr lang="hr-HR" b="1" dirty="0" smtClean="0"/>
              <a:t>Izvještaj o prisutnosti na nastavi </a:t>
            </a:r>
            <a:r>
              <a:rPr lang="hr-HR" dirty="0" smtClean="0"/>
              <a:t>korisnika prehrane preko projekta – PDF kreiran direktno iz E-dnevnika</a:t>
            </a:r>
          </a:p>
          <a:p>
            <a:pPr marL="806450" lvl="0" indent="3175">
              <a:buFont typeface="Wingdings" pitchFamily="2" charset="2"/>
              <a:buChar char="Ø"/>
            </a:pPr>
            <a:r>
              <a:rPr lang="hr-HR" dirty="0" smtClean="0"/>
              <a:t>Zacrniti podatke za učenike koji nisu u projektu</a:t>
            </a:r>
          </a:p>
          <a:p>
            <a:pPr marL="806450" lvl="0" indent="3175">
              <a:buFont typeface="Wingdings" pitchFamily="2" charset="2"/>
              <a:buChar char="Ø"/>
            </a:pPr>
            <a:r>
              <a:rPr lang="hr-HR" dirty="0" smtClean="0"/>
              <a:t>Izvještaj pripremiti po mjesecima – 1 mjesec = 1 PDF </a:t>
            </a:r>
          </a:p>
          <a:p>
            <a:pPr lvl="0"/>
            <a:r>
              <a:rPr lang="hr-HR" b="1" dirty="0" smtClean="0"/>
              <a:t>Evidencija prisutnosti učenika </a:t>
            </a:r>
            <a:endParaRPr lang="hr-HR" dirty="0" smtClean="0"/>
          </a:p>
          <a:p>
            <a:pPr marL="806450" lvl="0" indent="-25400">
              <a:buFont typeface="Wingdings" pitchFamily="2" charset="2"/>
              <a:buChar char="Ø"/>
            </a:pPr>
            <a:endParaRPr lang="hr-HR" dirty="0" smtClean="0"/>
          </a:p>
          <a:p>
            <a:r>
              <a:rPr lang="hr-HR" b="1" dirty="0" smtClean="0"/>
              <a:t>Tablica o pokazateljima </a:t>
            </a:r>
            <a:r>
              <a:rPr lang="hr-HR" dirty="0" smtClean="0"/>
              <a:t>– broj učenika + migracije</a:t>
            </a:r>
          </a:p>
          <a:p>
            <a:r>
              <a:rPr lang="hr-HR" dirty="0" smtClean="0"/>
              <a:t>GDPR – obveza škola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64496"/>
          </a:xfrm>
        </p:spPr>
        <p:txBody>
          <a:bodyPr>
            <a:normAutofit/>
          </a:bodyPr>
          <a:lstStyle/>
          <a:p>
            <a:pPr marL="0" lvl="0" indent="0">
              <a:buFont typeface="Wingdings" pitchFamily="2" charset="2"/>
              <a:buChar char="Ø"/>
            </a:pPr>
            <a:r>
              <a:rPr lang="hr-HR" sz="2000" dirty="0" smtClean="0"/>
              <a:t>1. stupac – upisuje se broj dana naznačen u e-dnevniku</a:t>
            </a:r>
          </a:p>
          <a:p>
            <a:pPr marL="0" lvl="0" indent="0">
              <a:buFont typeface="Wingdings" pitchFamily="2" charset="2"/>
              <a:buChar char="Ø"/>
            </a:pPr>
            <a:r>
              <a:rPr lang="hr-HR" sz="2000" dirty="0" smtClean="0"/>
              <a:t>2. stupac – točan broj obroka</a:t>
            </a:r>
          </a:p>
          <a:p>
            <a:pPr marL="0" lvl="0" indent="0">
              <a:buFont typeface="Wingdings" pitchFamily="2" charset="2"/>
              <a:buChar char="Ø"/>
            </a:pPr>
            <a:r>
              <a:rPr lang="hr-HR" sz="2000" dirty="0" smtClean="0"/>
              <a:t>3. stupac – ako u prva dva stupca brojke nisu identične obrazlaže se odstupanje</a:t>
            </a:r>
          </a:p>
          <a:p>
            <a:pPr>
              <a:buNone/>
            </a:pPr>
            <a:endParaRPr lang="hr-HR" sz="2000" dirty="0" smtClean="0">
              <a:solidFill>
                <a:srgbClr val="FFC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hr-HR" sz="2000" dirty="0" smtClean="0"/>
              <a:t>Obrok se priznaje za do 3 dana izostanka u jednom mjesecu</a:t>
            </a:r>
          </a:p>
          <a:p>
            <a:pPr>
              <a:buFont typeface="Courier New" pitchFamily="49" charset="0"/>
              <a:buChar char="o"/>
            </a:pPr>
            <a:r>
              <a:rPr lang="hr-HR" sz="2000" dirty="0" smtClean="0"/>
              <a:t>Samoizolacija se tretira kao izostanak</a:t>
            </a:r>
          </a:p>
          <a:p>
            <a:pPr>
              <a:buFont typeface="Courier New" pitchFamily="49" charset="0"/>
              <a:buChar char="o"/>
            </a:pPr>
            <a:r>
              <a:rPr lang="hr-HR" sz="2000" dirty="0" smtClean="0"/>
              <a:t>Za </a:t>
            </a:r>
            <a:r>
              <a:rPr lang="hr-HR" sz="2000" dirty="0" err="1" smtClean="0"/>
              <a:t>online</a:t>
            </a:r>
            <a:r>
              <a:rPr lang="hr-HR" sz="2000" dirty="0" smtClean="0"/>
              <a:t> nastavu – ne priznaje se obrok </a:t>
            </a:r>
          </a:p>
          <a:p>
            <a:pPr>
              <a:buFont typeface="Courier New" pitchFamily="49" charset="0"/>
              <a:buChar char="o"/>
            </a:pPr>
            <a:r>
              <a:rPr lang="hr-HR" sz="2000" dirty="0" smtClean="0"/>
              <a:t>Navesti u obrazloženju ako podaci u e-dnevniku nisu usklađeni sa stvarnim stanjem</a:t>
            </a:r>
          </a:p>
          <a:p>
            <a:pPr marL="0" indent="266700">
              <a:buFont typeface="Courier New" pitchFamily="49" charset="0"/>
              <a:buChar char="o"/>
            </a:pPr>
            <a:r>
              <a:rPr lang="hr-HR" sz="2000" dirty="0" smtClean="0"/>
              <a:t>Ako kuhinja nije radila – ne priznaje se obrok – navesti datume</a:t>
            </a:r>
          </a:p>
          <a:p>
            <a:pPr marL="0" indent="266700">
              <a:buFont typeface="Courier New" pitchFamily="49" charset="0"/>
              <a:buChar char="o"/>
            </a:pPr>
            <a:r>
              <a:rPr lang="hr-HR" sz="2000" dirty="0" smtClean="0"/>
              <a:t>Sve datume izostanaka navesti u obrazloženju</a:t>
            </a:r>
          </a:p>
          <a:p>
            <a:pPr>
              <a:buFont typeface="Courier New" pitchFamily="49" charset="0"/>
              <a:buChar char="o"/>
            </a:pPr>
            <a:endParaRPr lang="hr-HR" sz="2000" dirty="0" smtClean="0"/>
          </a:p>
          <a:p>
            <a:pPr>
              <a:buFont typeface="Courier New" pitchFamily="49" charset="0"/>
              <a:buChar char="o"/>
            </a:pPr>
            <a:endParaRPr lang="hr-HR" sz="20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hr-HR" sz="4400" b="1" dirty="0" smtClean="0"/>
              <a:t>Evidencija prisutnosti učenika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/>
          <a:lstStyle/>
          <a:p>
            <a:pPr algn="ctr"/>
            <a:r>
              <a:rPr lang="hr-HR" sz="4400" dirty="0" smtClean="0"/>
              <a:t>Obveze partnera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5698976" cy="4896544"/>
          </a:xfrm>
        </p:spPr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Vidljivost </a:t>
            </a:r>
          </a:p>
          <a:p>
            <a:endParaRPr lang="hr-HR" dirty="0" smtClean="0"/>
          </a:p>
          <a:p>
            <a:pPr marL="892175">
              <a:buFont typeface="Wingdings" pitchFamily="2" charset="2"/>
              <a:buChar char="Ø"/>
            </a:pPr>
            <a:r>
              <a:rPr lang="hr-HR" dirty="0" smtClean="0"/>
              <a:t>Plakat projekta na oglasnoj ploči, ulazu ili vidljivom mjestu</a:t>
            </a:r>
          </a:p>
          <a:p>
            <a:pPr marL="892175">
              <a:buFont typeface="Wingdings" pitchFamily="2" charset="2"/>
              <a:buChar char="Ø"/>
            </a:pPr>
            <a:r>
              <a:rPr lang="hr-HR" dirty="0" smtClean="0"/>
              <a:t>Objava plakata na web stranici škole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Imati spremnu dokumentaciju za kontrolu</a:t>
            </a:r>
          </a:p>
          <a:p>
            <a:endParaRPr lang="hr-HR" dirty="0" smtClean="0"/>
          </a:p>
          <a:p>
            <a:r>
              <a:rPr lang="hr-HR" dirty="0" smtClean="0"/>
              <a:t>Odluke školskog odbora - o utvrđivanju kriterija i o broju učenika</a:t>
            </a:r>
          </a:p>
          <a:p>
            <a:endParaRPr lang="hr-HR" dirty="0" smtClean="0"/>
          </a:p>
          <a:p>
            <a:r>
              <a:rPr lang="hr-HR" dirty="0" smtClean="0"/>
              <a:t>Dokazna dokumentacija za svakog učenika</a:t>
            </a:r>
          </a:p>
          <a:p>
            <a:endParaRPr lang="hr-HR" dirty="0" smtClean="0"/>
          </a:p>
          <a:p>
            <a:pPr lvl="0"/>
            <a:r>
              <a:rPr lang="hr-HR" dirty="0" smtClean="0"/>
              <a:t>Evidencija izvora financiranja - za sve učenike</a:t>
            </a:r>
            <a:r>
              <a:rPr lang="hr-HR" b="1" dirty="0" smtClean="0"/>
              <a:t> </a:t>
            </a:r>
            <a:r>
              <a:rPr lang="hr-HR" dirty="0" smtClean="0"/>
              <a:t>u školi navesti tko financira njihovu prehranu. </a:t>
            </a:r>
          </a:p>
          <a:p>
            <a:endParaRPr lang="hr-HR" dirty="0"/>
          </a:p>
        </p:txBody>
      </p:sp>
      <p:pic>
        <p:nvPicPr>
          <p:cNvPr id="4" name="Slika 3" descr="rollup svi u skoli 5 finTA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196752"/>
            <a:ext cx="2520315" cy="516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algn="ctr"/>
            <a:r>
              <a:rPr lang="hr-HR" dirty="0" smtClean="0"/>
              <a:t>O projektu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b="1" dirty="0" smtClean="0"/>
              <a:t>KORISNIK:</a:t>
            </a:r>
            <a:endParaRPr lang="hr-HR" dirty="0" smtClean="0"/>
          </a:p>
          <a:p>
            <a:r>
              <a:rPr lang="hr-HR" b="1" dirty="0" smtClean="0"/>
              <a:t>Koprivničko-križevačka županija                                                                   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 </a:t>
            </a:r>
          </a:p>
          <a:p>
            <a:pPr>
              <a:buNone/>
            </a:pPr>
            <a:r>
              <a:rPr lang="hr-HR" b="1" dirty="0" smtClean="0"/>
              <a:t>PROJEKTNI PARTNERI: </a:t>
            </a:r>
            <a:r>
              <a:rPr lang="hr-HR" dirty="0" smtClean="0"/>
              <a:t>18 osnovnih škola kojima je Županija osnivač: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OŠ Sidonije Rubido Erdödy Gornja Rijeka</a:t>
            </a:r>
          </a:p>
          <a:p>
            <a:r>
              <a:rPr lang="hr-HR" dirty="0" smtClean="0"/>
              <a:t>OŠ Legrad</a:t>
            </a:r>
          </a:p>
          <a:p>
            <a:r>
              <a:rPr lang="hr-HR" dirty="0" smtClean="0"/>
              <a:t>OŠ Kloštar Podravski</a:t>
            </a:r>
          </a:p>
          <a:p>
            <a:r>
              <a:rPr lang="hr-HR" dirty="0" smtClean="0"/>
              <a:t>OŠ Andrije </a:t>
            </a:r>
            <a:r>
              <a:rPr lang="hr-HR" dirty="0" err="1" smtClean="0"/>
              <a:t>Palmovića</a:t>
            </a:r>
            <a:r>
              <a:rPr lang="hr-HR" dirty="0" smtClean="0"/>
              <a:t> Rasinja</a:t>
            </a:r>
          </a:p>
          <a:p>
            <a:r>
              <a:rPr lang="hr-HR" dirty="0" smtClean="0"/>
              <a:t>OŠ Koprivnički Bregi</a:t>
            </a:r>
          </a:p>
          <a:p>
            <a:r>
              <a:rPr lang="hr-HR" dirty="0" smtClean="0"/>
              <a:t>OŠ Sveti Petar Orehovec</a:t>
            </a:r>
          </a:p>
          <a:p>
            <a:r>
              <a:rPr lang="hr-HR" dirty="0" smtClean="0"/>
              <a:t>OŠ “Grigor Vitez” Sveti Ivan Žabno</a:t>
            </a:r>
          </a:p>
          <a:p>
            <a:r>
              <a:rPr lang="hr-HR" dirty="0" smtClean="0"/>
              <a:t>OŠ „Fran Koncelak“ Drnje</a:t>
            </a:r>
          </a:p>
          <a:p>
            <a:r>
              <a:rPr lang="hr-HR" dirty="0" smtClean="0"/>
              <a:t>OŠ „Mihovil Pavlek Miškina“ </a:t>
            </a:r>
            <a:r>
              <a:rPr lang="hr-HR" dirty="0" err="1" smtClean="0"/>
              <a:t>Đelekovec</a:t>
            </a:r>
            <a:endParaRPr lang="hr-HR" dirty="0" smtClean="0"/>
          </a:p>
          <a:p>
            <a:r>
              <a:rPr lang="hr-HR" dirty="0" smtClean="0"/>
              <a:t>OŠ „Ivan Lacković </a:t>
            </a:r>
            <a:r>
              <a:rPr lang="hr-HR" dirty="0" err="1" smtClean="0"/>
              <a:t>Croata</a:t>
            </a:r>
            <a:r>
              <a:rPr lang="hr-HR" dirty="0" smtClean="0"/>
              <a:t>“ </a:t>
            </a:r>
            <a:r>
              <a:rPr lang="hr-HR" dirty="0" err="1" smtClean="0"/>
              <a:t>Kalinovac</a:t>
            </a:r>
            <a:endParaRPr lang="hr-HR" dirty="0" smtClean="0"/>
          </a:p>
          <a:p>
            <a:r>
              <a:rPr lang="hr-HR" dirty="0" smtClean="0"/>
              <a:t>OŠ Koprivnički Ivanec</a:t>
            </a:r>
          </a:p>
          <a:p>
            <a:r>
              <a:rPr lang="hr-HR" dirty="0" smtClean="0"/>
              <a:t>OŠ Kalnik	</a:t>
            </a:r>
          </a:p>
          <a:p>
            <a:r>
              <a:rPr lang="hr-HR" dirty="0" smtClean="0"/>
              <a:t>OŠ Ferdinandovac</a:t>
            </a:r>
          </a:p>
          <a:p>
            <a:r>
              <a:rPr lang="hr-HR" dirty="0" smtClean="0"/>
              <a:t>OŠ </a:t>
            </a:r>
            <a:r>
              <a:rPr lang="hr-HR" dirty="0" err="1" smtClean="0"/>
              <a:t>Sokolovac</a:t>
            </a:r>
            <a:endParaRPr lang="hr-HR" dirty="0" smtClean="0"/>
          </a:p>
          <a:p>
            <a:r>
              <a:rPr lang="hr-HR" dirty="0" smtClean="0"/>
              <a:t>OŠ “</a:t>
            </a:r>
            <a:r>
              <a:rPr lang="hr-HR" dirty="0" err="1" smtClean="0"/>
              <a:t>Prof</a:t>
            </a:r>
            <a:r>
              <a:rPr lang="hr-HR" dirty="0" smtClean="0"/>
              <a:t>. Blaž </a:t>
            </a:r>
            <a:r>
              <a:rPr lang="hr-HR" dirty="0" err="1" smtClean="0"/>
              <a:t>Mađer</a:t>
            </a:r>
            <a:r>
              <a:rPr lang="hr-HR" dirty="0" smtClean="0"/>
              <a:t>” Novigrad Podravski</a:t>
            </a:r>
          </a:p>
          <a:p>
            <a:r>
              <a:rPr lang="hr-HR" dirty="0" smtClean="0"/>
              <a:t>OŠ </a:t>
            </a:r>
            <a:r>
              <a:rPr lang="hr-HR" dirty="0" err="1" smtClean="0"/>
              <a:t>Prof</a:t>
            </a:r>
            <a:r>
              <a:rPr lang="hr-HR" dirty="0" smtClean="0"/>
              <a:t>. Franje Viktora </a:t>
            </a:r>
            <a:r>
              <a:rPr lang="hr-HR" dirty="0" err="1" smtClean="0"/>
              <a:t>Šignjara</a:t>
            </a:r>
            <a:r>
              <a:rPr lang="hr-HR" dirty="0" smtClean="0"/>
              <a:t> Virje</a:t>
            </a:r>
          </a:p>
          <a:p>
            <a:r>
              <a:rPr lang="hr-HR" dirty="0" smtClean="0"/>
              <a:t>OŠ Molve</a:t>
            </a:r>
          </a:p>
          <a:p>
            <a:r>
              <a:rPr lang="hr-HR" dirty="0" smtClean="0"/>
              <a:t>OŠ Gola</a:t>
            </a:r>
          </a:p>
        </p:txBody>
      </p:sp>
      <p:pic>
        <p:nvPicPr>
          <p:cNvPr id="2050" name="Picture 2" descr="C:\Users\VladimirSadek\Desktop\Svi u školi, svi pri stolu 5\Vidljivost\vidljivos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77272"/>
            <a:ext cx="3597593" cy="70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algn="ctr"/>
            <a:r>
              <a:rPr lang="hr-HR" dirty="0" smtClean="0"/>
              <a:t>O projektu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303043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smtClean="0"/>
              <a:t>Ukupna vrijednost : 896.284,66 kn</a:t>
            </a:r>
          </a:p>
          <a:p>
            <a:pPr algn="just"/>
            <a:r>
              <a:rPr lang="hr-HR" dirty="0" smtClean="0"/>
              <a:t>Bespovratna sredstva: 100%</a:t>
            </a:r>
          </a:p>
          <a:p>
            <a:pPr algn="just"/>
            <a:endParaRPr lang="hr-HR" dirty="0" smtClean="0"/>
          </a:p>
          <a:p>
            <a:pPr>
              <a:buNone/>
            </a:pPr>
            <a:r>
              <a:rPr lang="hr-HR" b="1" dirty="0" smtClean="0"/>
              <a:t>IZVOR FINANCIRANJA</a:t>
            </a:r>
            <a:r>
              <a:rPr lang="hr-HR" dirty="0" smtClean="0"/>
              <a:t>: </a:t>
            </a:r>
          </a:p>
          <a:p>
            <a:r>
              <a:rPr lang="hr-HR" dirty="0" smtClean="0"/>
              <a:t>Fond europske pomoći za najpotrebitije (FEAD) – 85%</a:t>
            </a:r>
          </a:p>
          <a:p>
            <a:r>
              <a:rPr lang="hr-HR" dirty="0" smtClean="0"/>
              <a:t>Državni proračun Republike Hrvatske – 15%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r>
              <a:rPr lang="hr-HR" b="1" dirty="0" smtClean="0"/>
              <a:t>UPRAVLJAČKO TIJELO: </a:t>
            </a:r>
            <a:r>
              <a:rPr lang="hr-HR" dirty="0" smtClean="0"/>
              <a:t>Ministarstvo rada, mirovinskoga sustava, obitelji i socijalne politike</a:t>
            </a:r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Ugovor o dodjeli bespovratnih sredstava potpisan 19. ožujka 2021.</a:t>
            </a:r>
          </a:p>
        </p:txBody>
      </p:sp>
      <p:pic>
        <p:nvPicPr>
          <p:cNvPr id="5" name="Picture 2" descr="C:\Users\VladimirSadek\Desktop\Svi u školi, svi pri stolu 5\Vidljivost\vidljivos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77272"/>
            <a:ext cx="3597593" cy="70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 projektu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POZIV:</a:t>
            </a:r>
            <a:r>
              <a:rPr lang="hr-HR" dirty="0" smtClean="0"/>
              <a:t> Osiguravanje školske prehrane za djecu u riziku od siromaštva (školska godina 2020. – 2021.)</a:t>
            </a:r>
          </a:p>
          <a:p>
            <a:pPr algn="just"/>
            <a:endParaRPr lang="hr-HR" dirty="0" smtClean="0"/>
          </a:p>
          <a:p>
            <a:r>
              <a:rPr lang="hr-HR" b="1" dirty="0" smtClean="0"/>
              <a:t>OPĆI CILJ: </a:t>
            </a:r>
            <a:r>
              <a:rPr lang="hr-HR" dirty="0" smtClean="0"/>
              <a:t>Ublažavanje najgorih oblika dječjeg siromaštva u Koprivničko-križevačkoj županiji, pružanjem nefinancijske pomoći djeci u siromaštvu ili u riziku od siromaštva</a:t>
            </a:r>
          </a:p>
          <a:p>
            <a:endParaRPr lang="hr-HR" dirty="0" smtClean="0"/>
          </a:p>
          <a:p>
            <a:r>
              <a:rPr lang="hr-HR" b="1" dirty="0" smtClean="0"/>
              <a:t>SVRHA PROJEKTA: </a:t>
            </a:r>
            <a:r>
              <a:rPr lang="hr-HR" dirty="0" smtClean="0"/>
              <a:t>Osigurati školsku prehranu za učenike u županijskim osnovnim školama koji žive u siromaštvu ili su u riziku od siromaštva.</a:t>
            </a:r>
          </a:p>
          <a:p>
            <a:endParaRPr lang="hr-HR" dirty="0" smtClean="0"/>
          </a:p>
          <a:p>
            <a:r>
              <a:rPr lang="hr-HR" b="1" dirty="0" smtClean="0"/>
              <a:t>CILJNA SKUPINA:</a:t>
            </a:r>
            <a:r>
              <a:rPr lang="hr-HR" dirty="0" smtClean="0"/>
              <a:t> 884 učenika koji žive u siromaštvu ili u riziku od siromaštva – za njih se projektom osigurava besplatna školska prehrana</a:t>
            </a:r>
            <a:endParaRPr lang="hr-HR" dirty="0"/>
          </a:p>
        </p:txBody>
      </p:sp>
      <p:pic>
        <p:nvPicPr>
          <p:cNvPr id="5" name="Picture 2" descr="C:\Users\VladimirSadek\Desktop\Svi u školi, svi pri stolu 5\Vidljivost\vidljivos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77272"/>
            <a:ext cx="3597593" cy="70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b="1" dirty="0" smtClean="0"/>
              <a:t>ELEMENTI PROJEKTA</a:t>
            </a:r>
            <a:endParaRPr lang="hr-HR" sz="3600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960440"/>
          </a:xfrm>
        </p:spPr>
        <p:txBody>
          <a:bodyPr>
            <a:normAutofit fontScale="92500" lnSpcReduction="10000"/>
          </a:bodyPr>
          <a:lstStyle/>
          <a:p>
            <a:r>
              <a:rPr lang="hr-HR" u="sng" dirty="0" smtClean="0"/>
              <a:t>Trošak kupnje hrane/trošak školskog obroka</a:t>
            </a:r>
            <a:r>
              <a:rPr lang="hr-HR" dirty="0" smtClean="0"/>
              <a:t> – priprema školskih obroka za uključene učenike tijekom 10 mjeseci u školskoj godini 2020./2021.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 Maksimalno </a:t>
            </a:r>
            <a:r>
              <a:rPr lang="hr-HR" b="1" dirty="0" smtClean="0"/>
              <a:t>156.052 obroka</a:t>
            </a:r>
          </a:p>
          <a:p>
            <a:endParaRPr lang="hr-HR" dirty="0" smtClean="0"/>
          </a:p>
          <a:p>
            <a:r>
              <a:rPr lang="hr-HR" u="sng" dirty="0" smtClean="0"/>
              <a:t>Administrativni troškovi</a:t>
            </a:r>
            <a:r>
              <a:rPr lang="hr-HR" dirty="0" smtClean="0"/>
              <a:t> – promocija i vidljivost projekta, projektni menadžment, koordinacija korisnika i partnera</a:t>
            </a:r>
            <a:endParaRPr lang="hr-HR" dirty="0"/>
          </a:p>
        </p:txBody>
      </p:sp>
      <p:pic>
        <p:nvPicPr>
          <p:cNvPr id="5" name="Picture 2" descr="C:\Users\VladimirSadek\Desktop\Svi u školi, svi pri stolu 5\Vidljivost\vidljivos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77272"/>
            <a:ext cx="3597593" cy="70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 smtClean="0"/>
              <a:t>CILJNE SKUPINE POZIVA</a:t>
            </a:r>
            <a:endParaRPr lang="hr-HR" sz="32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395537" y="980729"/>
          <a:ext cx="8208911" cy="5479502"/>
        </p:xfrm>
        <a:graphic>
          <a:graphicData uri="http://schemas.openxmlformats.org/drawingml/2006/table">
            <a:tbl>
              <a:tblPr/>
              <a:tblGrid>
                <a:gridCol w="2438853"/>
                <a:gridCol w="4761946"/>
                <a:gridCol w="1008112"/>
              </a:tblGrid>
              <a:tr h="633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1" dirty="0" smtClean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OBVEZAN </a:t>
                      </a:r>
                      <a:r>
                        <a:rPr lang="hr-HR" sz="12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KRITERIJ </a:t>
                      </a:r>
                      <a:endParaRPr lang="hr-H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b="1" dirty="0" smtClean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DOKAZNI </a:t>
                      </a:r>
                      <a:r>
                        <a:rPr lang="hr-HR" sz="12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DOKUMENTI </a:t>
                      </a:r>
                      <a:endParaRPr lang="hr-HR" sz="1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b="1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Broj </a:t>
                      </a:r>
                      <a:r>
                        <a:rPr lang="hr-HR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učenika</a:t>
                      </a:r>
                      <a:endParaRPr lang="hr-HR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Djeca iz obitelji koje su korisnice prava na doplatak za djecu </a:t>
                      </a:r>
                      <a:endParaRPr lang="hr-HR" sz="11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Važeće rješenje HZMO-a o priznavanju prava na doplatak za djecu </a:t>
                      </a: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ili </a:t>
                      </a: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potvrda HZMO-a o isplaćenom doplatku za djecu </a:t>
                      </a: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ili</a:t>
                      </a: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uvjerenje HZMO-a o priznatom pravu na doplatak za djecu </a:t>
                      </a: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ili </a:t>
                      </a: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potvrda o visini dohotka i primitka Porezne uprave iz koje je vidljiva isplata dječjeg doplatka</a:t>
                      </a: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r-HR" sz="11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Dokazni dokument treba biti izdan 2020. godine</a:t>
                      </a:r>
                      <a:endParaRPr lang="hr-HR" sz="11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kern="12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821</a:t>
                      </a:r>
                      <a:endParaRPr lang="hr-HR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100" b="1" dirty="0" smtClean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DODATNI </a:t>
                      </a:r>
                      <a:r>
                        <a:rPr lang="hr-HR" sz="11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KRITERIJI </a:t>
                      </a:r>
                      <a:endParaRPr lang="hr-HR" sz="11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(10 % od ukupnog broja djece)</a:t>
                      </a:r>
                      <a:endParaRPr lang="hr-HR" sz="1100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63</a:t>
                      </a:r>
                      <a:endParaRPr lang="hr-HR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Djeca iz višečlane obitelji (obitelj s troje i više djece) </a:t>
                      </a:r>
                      <a:endParaRPr lang="hr-HR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 u obzir se uzimaju sva djeca koja žive u zajedničkom kućanstvu (</a:t>
                      </a:r>
                      <a:r>
                        <a:rPr lang="hr-HR" sz="1100" dirty="0" err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predškolci</a:t>
                      </a:r>
                      <a:r>
                        <a:rPr lang="hr-HR" sz="11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učenici i studenti)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Izjava o članovima zajedničkog kućanstva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 </a:t>
                      </a:r>
                      <a:endParaRPr lang="hr-HR" sz="1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rodni listovi djece ili potvrde o školovanju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Djeca iz jednoroditeljskih obitelji </a:t>
                      </a:r>
                      <a:endParaRPr lang="hr-HR" sz="11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Rodni list djeteta ili izvadak iz matice rođenih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 </a:t>
                      </a:r>
                      <a:endParaRPr lang="hr-HR" sz="11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važeća odluka suda o roditeljskoj skrbi </a:t>
                      </a: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ili </a:t>
                      </a: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smrtni list roditelja </a:t>
                      </a: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ili </a:t>
                      </a: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izvadak iz matice umrlih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Djeca iz obitelji u riziku od siromaštva, </a:t>
                      </a:r>
                      <a:r>
                        <a:rPr lang="hr-HR" sz="11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koja se po osobnoj procjeni djelatnika škole ili centra za socijalnu skrb, nalaze u nepovoljnim osobnim, socijalnim i materijalnim okolnostima</a:t>
                      </a:r>
                      <a:r>
                        <a:rPr lang="hr-HR" sz="11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r-HR" sz="11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Mišljenje/Izjava školskog pedagoga, učitelja, ravnatelja škole, socijalnog radnika ili druge stručne osobe upućene u nepovoljne životne prilike učenika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35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UKUPNO</a:t>
                      </a:r>
                      <a:endParaRPr lang="hr-HR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884</a:t>
                      </a:r>
                      <a:endParaRPr lang="hr-HR" sz="1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/>
              <a:t>Uključeni učenici po školama</a:t>
            </a:r>
            <a:endParaRPr lang="hr-HR" sz="3200" dirty="0"/>
          </a:p>
        </p:txBody>
      </p:sp>
      <p:pic>
        <p:nvPicPr>
          <p:cNvPr id="5" name="Picture 2" descr="C:\Users\VladimirSadek\Desktop\Svi u školi, svi pri stolu 5\Vidljivost\vidljivos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77272"/>
            <a:ext cx="3597593" cy="704374"/>
          </a:xfrm>
          <a:prstGeom prst="rect">
            <a:avLst/>
          </a:prstGeom>
          <a:noFill/>
        </p:spPr>
      </p:pic>
      <p:graphicFrame>
        <p:nvGraphicFramePr>
          <p:cNvPr id="11" name="Tablica 10"/>
          <p:cNvGraphicFramePr>
            <a:graphicFrameLocks noGrp="1"/>
          </p:cNvGraphicFramePr>
          <p:nvPr/>
        </p:nvGraphicFramePr>
        <p:xfrm>
          <a:off x="1259632" y="1196752"/>
          <a:ext cx="6408713" cy="4011956"/>
        </p:xfrm>
        <a:graphic>
          <a:graphicData uri="http://schemas.openxmlformats.org/drawingml/2006/table">
            <a:tbl>
              <a:tblPr/>
              <a:tblGrid>
                <a:gridCol w="1512168"/>
                <a:gridCol w="1656184"/>
                <a:gridCol w="1727299"/>
                <a:gridCol w="1513062"/>
              </a:tblGrid>
              <a:tr h="396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FFFF00"/>
                          </a:solidFill>
                          <a:latin typeface="+mj-lt"/>
                          <a:ea typeface="Times New Roman"/>
                        </a:rPr>
                        <a:t>Škola</a:t>
                      </a:r>
                      <a:endParaRPr lang="hr-HR" sz="1200">
                        <a:solidFill>
                          <a:srgbClr val="FFFF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FFFF00"/>
                          </a:solidFill>
                          <a:latin typeface="+mj-lt"/>
                          <a:ea typeface="Times New Roman"/>
                        </a:rPr>
                        <a:t>Obavezan kriterij</a:t>
                      </a:r>
                      <a:endParaRPr lang="hr-HR" sz="1200">
                        <a:solidFill>
                          <a:srgbClr val="FFFF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FFFF00"/>
                          </a:solidFill>
                          <a:latin typeface="+mj-lt"/>
                          <a:ea typeface="Times New Roman"/>
                        </a:rPr>
                        <a:t>Dodatni kriterij</a:t>
                      </a:r>
                      <a:endParaRPr lang="hr-HR" sz="1200">
                        <a:solidFill>
                          <a:srgbClr val="FFFF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</a:rPr>
                        <a:t>Ukupno </a:t>
                      </a:r>
                      <a:endParaRPr lang="hr-HR" sz="1200" dirty="0">
                        <a:solidFill>
                          <a:srgbClr val="FFFF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K. Bregi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37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37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Drnje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126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14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140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Kalnik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17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17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S.P.Orehovec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73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73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Gornja Rijeka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50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Legrad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42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46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Kloštar P.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81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9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90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Ferdinandovac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34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37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Sokolovac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42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S. I. Žabno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72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78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Đelekovec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K. Ivanec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10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Molve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23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Novigrad P.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41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Kalinovac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21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21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Virje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47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52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Rasinja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68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73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Gola</a:t>
                      </a:r>
                    </a:p>
                  </a:txBody>
                  <a:tcPr marL="26737" marR="267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27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30</a:t>
                      </a: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FFFF00"/>
                          </a:solidFill>
                          <a:latin typeface="+mj-lt"/>
                          <a:ea typeface="Times New Roman"/>
                        </a:rPr>
                        <a:t>Sveukupno</a:t>
                      </a:r>
                      <a:endParaRPr lang="hr-HR" sz="1200">
                        <a:solidFill>
                          <a:srgbClr val="FFFF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FFFF00"/>
                          </a:solidFill>
                          <a:latin typeface="+mj-lt"/>
                          <a:ea typeface="Times New Roman"/>
                        </a:rPr>
                        <a:t>821</a:t>
                      </a:r>
                      <a:endParaRPr lang="hr-HR" sz="1200">
                        <a:solidFill>
                          <a:srgbClr val="FFFF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solidFill>
                            <a:srgbClr val="FFFF00"/>
                          </a:solidFill>
                          <a:latin typeface="+mj-lt"/>
                          <a:ea typeface="Times New Roman"/>
                        </a:rPr>
                        <a:t>63</a:t>
                      </a:r>
                      <a:endParaRPr lang="hr-HR" sz="1200">
                        <a:solidFill>
                          <a:srgbClr val="FFFF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</a:rPr>
                        <a:t>884</a:t>
                      </a:r>
                      <a:endParaRPr lang="hr-HR" sz="1200" dirty="0">
                        <a:solidFill>
                          <a:srgbClr val="FFFF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26737" marR="26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 smtClean="0"/>
              <a:t>NAČIN UKLJUČIVANJA UČENIKA</a:t>
            </a:r>
            <a:endParaRPr lang="hr-HR" sz="2800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Sve partnerske škole pripremile su dokumentaciju kojom se kriteriji potvrđuju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Odluka školskog odbora svake škole: </a:t>
            </a:r>
          </a:p>
          <a:p>
            <a:pPr marL="895350" indent="-352425">
              <a:buFont typeface="Wingdings" pitchFamily="2" charset="2"/>
              <a:buChar char="Ø"/>
            </a:pPr>
            <a:r>
              <a:rPr lang="hr-HR" dirty="0" smtClean="0"/>
              <a:t>o utvrđivanju kriterija za uključivanje učenika u projekt, </a:t>
            </a:r>
          </a:p>
          <a:p>
            <a:pPr marL="895350" indent="-352425">
              <a:buFont typeface="Wingdings" pitchFamily="2" charset="2"/>
              <a:buChar char="Ø"/>
            </a:pPr>
            <a:r>
              <a:rPr lang="hr-HR" dirty="0" smtClean="0"/>
              <a:t>o broju učenika koji se uključuju u projekt po pojedinom kriteriju, </a:t>
            </a:r>
          </a:p>
          <a:p>
            <a:endParaRPr lang="hr-HR" dirty="0" smtClean="0"/>
          </a:p>
          <a:p>
            <a:r>
              <a:rPr lang="hr-HR" dirty="0" smtClean="0"/>
              <a:t>Dokazna dokumentacija za svakog učenika</a:t>
            </a:r>
          </a:p>
        </p:txBody>
      </p:sp>
      <p:pic>
        <p:nvPicPr>
          <p:cNvPr id="5" name="Picture 2" descr="C:\Users\VladimirSadek\Desktop\Svi u školi, svi pri stolu 5\Vidljivost\vidljivos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77272"/>
            <a:ext cx="3597593" cy="70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/>
              <a:t>PREHRANA UČENIKA</a:t>
            </a:r>
            <a:endParaRPr lang="hr-HR" sz="3200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644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Podjela hrane u svakoj školi u sklopu organizirane redovne školske kuhinje, bez izdvajanja uključenih učenika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Pripremi obroka u skladu s Normativima za prehranu učenika u osnovnoj školi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Definirana cijena obroka – 5,47 kn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Praćenje evidencije prehrane učenika po danima – opravdan trošak za izostanak do 3 dana 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5" name="Picture 2" descr="C:\Users\VladimirSadek\Desktop\Svi u školi, svi pri stolu 5\Vidljivost\vidljivos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77272"/>
            <a:ext cx="3597593" cy="70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1002</TotalTime>
  <Words>788</Words>
  <Application>Microsoft Office PowerPoint</Application>
  <PresentationFormat>Prikaz na zaslonu (4:3)</PresentationFormat>
  <Paragraphs>217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Livnica</vt:lpstr>
      <vt:lpstr>Slajd 1</vt:lpstr>
      <vt:lpstr>O projektu</vt:lpstr>
      <vt:lpstr>O projektu</vt:lpstr>
      <vt:lpstr>O projektu</vt:lpstr>
      <vt:lpstr>ELEMENTI PROJEKTA</vt:lpstr>
      <vt:lpstr>CILJNE SKUPINE POZIVA</vt:lpstr>
      <vt:lpstr>Uključeni učenici po školama</vt:lpstr>
      <vt:lpstr>NAČIN UKLJUČIVANJA UČENIKA</vt:lpstr>
      <vt:lpstr>PREHRANA UČENIKA</vt:lpstr>
      <vt:lpstr>Slajd 10</vt:lpstr>
      <vt:lpstr> Obveze partnera – Dokumentacija za ZNS  </vt:lpstr>
      <vt:lpstr>Evidencija prisutnosti učenika</vt:lpstr>
      <vt:lpstr>Obveze partnera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korisnik</dc:creator>
  <cp:lastModifiedBy>Windows korisnik</cp:lastModifiedBy>
  <cp:revision>84</cp:revision>
  <dcterms:created xsi:type="dcterms:W3CDTF">2018-04-17T05:45:36Z</dcterms:created>
  <dcterms:modified xsi:type="dcterms:W3CDTF">2021-05-05T20:46:50Z</dcterms:modified>
</cp:coreProperties>
</file>